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3" r:id="rId2"/>
    <p:sldId id="334" r:id="rId3"/>
    <p:sldId id="372" r:id="rId4"/>
    <p:sldId id="335" r:id="rId5"/>
    <p:sldId id="349" r:id="rId6"/>
    <p:sldId id="350" r:id="rId7"/>
    <p:sldId id="336" r:id="rId8"/>
    <p:sldId id="343" r:id="rId9"/>
    <p:sldId id="374" r:id="rId10"/>
    <p:sldId id="337" r:id="rId11"/>
    <p:sldId id="339" r:id="rId12"/>
    <p:sldId id="340" r:id="rId13"/>
    <p:sldId id="352" r:id="rId14"/>
    <p:sldId id="353" r:id="rId15"/>
    <p:sldId id="363" r:id="rId16"/>
    <p:sldId id="341" r:id="rId17"/>
    <p:sldId id="365" r:id="rId18"/>
    <p:sldId id="366" r:id="rId19"/>
    <p:sldId id="367" r:id="rId20"/>
    <p:sldId id="364" r:id="rId21"/>
    <p:sldId id="373" r:id="rId22"/>
    <p:sldId id="342" r:id="rId23"/>
    <p:sldId id="354" r:id="rId24"/>
    <p:sldId id="355" r:id="rId25"/>
    <p:sldId id="344" r:id="rId26"/>
    <p:sldId id="361" r:id="rId27"/>
    <p:sldId id="362" r:id="rId28"/>
    <p:sldId id="345" r:id="rId29"/>
    <p:sldId id="346" r:id="rId30"/>
    <p:sldId id="368" r:id="rId31"/>
    <p:sldId id="357" r:id="rId32"/>
    <p:sldId id="371" r:id="rId33"/>
    <p:sldId id="375" r:id="rId34"/>
    <p:sldId id="359" r:id="rId35"/>
  </p:sldIdLst>
  <p:sldSz cx="9144000" cy="5143500" type="screen16x9"/>
  <p:notesSz cx="9144000" cy="6858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962"/>
    <a:srgbClr val="08A0E9"/>
    <a:srgbClr val="7700FF"/>
    <a:srgbClr val="543FFF"/>
    <a:srgbClr val="F8F8F8"/>
    <a:srgbClr val="FCF2D4"/>
    <a:srgbClr val="FBEDC5"/>
    <a:srgbClr val="FDF6E3"/>
    <a:srgbClr val="FAEABC"/>
    <a:srgbClr val="F9E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0" autoAdjust="0"/>
    <p:restoredTop sz="76796" autoAdjust="0"/>
  </p:normalViewPr>
  <p:slideViewPr>
    <p:cSldViewPr>
      <p:cViewPr varScale="1">
        <p:scale>
          <a:sx n="59" d="100"/>
          <a:sy n="59" d="100"/>
        </p:scale>
        <p:origin x="1680" y="66"/>
      </p:cViewPr>
      <p:guideLst>
        <p:guide orient="horz" pos="1620"/>
        <p:guide pos="2880"/>
      </p:guideLst>
    </p:cSldViewPr>
  </p:slideViewPr>
  <p:outlineViewPr>
    <p:cViewPr>
      <p:scale>
        <a:sx n="33" d="100"/>
        <a:sy n="33" d="100"/>
      </p:scale>
      <p:origin x="0" y="10698"/>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t>1/9/2018</a:t>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4603" y="264096"/>
            <a:ext cx="8314794" cy="4677072"/>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(Hola, mi </a:t>
            </a:r>
            <a:r>
              <a:rPr lang="en-GB" dirty="0" err="1"/>
              <a:t>nombre</a:t>
            </a:r>
            <a:r>
              <a:rPr lang="en-GB" dirty="0"/>
              <a:t> es Elio Campitelli y </a:t>
            </a:r>
            <a:r>
              <a:rPr lang="en-GB" dirty="0" err="1"/>
              <a:t>en</a:t>
            </a:r>
            <a:r>
              <a:rPr lang="en-GB" dirty="0"/>
              <a:t> </a:t>
            </a:r>
            <a:r>
              <a:rPr lang="en-GB" dirty="0" err="1"/>
              <a:t>esta</a:t>
            </a:r>
            <a:r>
              <a:rPr lang="en-GB" dirty="0"/>
              <a:t> </a:t>
            </a:r>
            <a:r>
              <a:rPr lang="es-AR" noProof="0" dirty="0"/>
              <a:t>presentación</a:t>
            </a:r>
            <a:r>
              <a:rPr lang="en-GB" dirty="0"/>
              <a:t> </a:t>
            </a:r>
            <a:r>
              <a:rPr lang="es-AR" dirty="0"/>
              <a:t>les</a:t>
            </a:r>
            <a:r>
              <a:rPr lang="en-GB" dirty="0"/>
              <a:t> </a:t>
            </a:r>
            <a:r>
              <a:rPr lang="en-GB" dirty="0" err="1"/>
              <a:t>voy</a:t>
            </a:r>
            <a:r>
              <a:rPr lang="en-GB" dirty="0"/>
              <a:t> a </a:t>
            </a:r>
            <a:r>
              <a:rPr lang="en-GB" dirty="0" err="1"/>
              <a:t>mostrar</a:t>
            </a:r>
            <a:r>
              <a:rPr lang="en-GB" dirty="0"/>
              <a:t> un </a:t>
            </a:r>
            <a:r>
              <a:rPr lang="en-GB" dirty="0" err="1"/>
              <a:t>poco</a:t>
            </a:r>
            <a:r>
              <a:rPr lang="en-GB" dirty="0"/>
              <a:t> </a:t>
            </a:r>
            <a:r>
              <a:rPr lang="es-AR" noProof="0" dirty="0"/>
              <a:t>sobre</a:t>
            </a:r>
            <a:r>
              <a:rPr lang="en-GB" dirty="0"/>
              <a:t> </a:t>
            </a:r>
            <a:r>
              <a:rPr lang="es-AR" noProof="0" dirty="0" err="1"/>
              <a:t>metR</a:t>
            </a:r>
            <a:r>
              <a:rPr lang="en-GB" dirty="0"/>
              <a:t>, que es un </a:t>
            </a:r>
            <a:r>
              <a:rPr lang="en-GB" dirty="0" err="1"/>
              <a:t>paquete</a:t>
            </a:r>
            <a:r>
              <a:rPr lang="en-GB" dirty="0"/>
              <a:t> que </a:t>
            </a:r>
            <a:r>
              <a:rPr lang="en-GB" dirty="0" err="1"/>
              <a:t>facilita</a:t>
            </a:r>
            <a:r>
              <a:rPr lang="en-GB" dirty="0"/>
              <a:t> el </a:t>
            </a:r>
            <a:r>
              <a:rPr lang="en-GB" dirty="0" err="1"/>
              <a:t>trabajo</a:t>
            </a:r>
            <a:r>
              <a:rPr lang="en-GB" dirty="0"/>
              <a:t> y la </a:t>
            </a:r>
            <a:r>
              <a:rPr lang="en-GB" dirty="0" err="1"/>
              <a:t>visualización</a:t>
            </a:r>
            <a:r>
              <a:rPr lang="en-GB" dirty="0"/>
              <a:t> de </a:t>
            </a:r>
            <a:r>
              <a:rPr lang="en-GB" dirty="0" err="1"/>
              <a:t>datos</a:t>
            </a:r>
            <a:r>
              <a:rPr lang="en-GB" dirty="0"/>
              <a:t> </a:t>
            </a:r>
            <a:r>
              <a:rPr lang="en-GB" dirty="0" err="1"/>
              <a:t>meteorológicos</a:t>
            </a:r>
            <a:r>
              <a:rPr lang="en-GB" dirty="0"/>
              <a:t> </a:t>
            </a:r>
            <a:r>
              <a:rPr lang="en-GB" dirty="0" err="1"/>
              <a:t>organizados</a:t>
            </a:r>
            <a:r>
              <a:rPr lang="en-GB" dirty="0"/>
              <a:t> </a:t>
            </a:r>
            <a:r>
              <a:rPr lang="en-GB" dirty="0" err="1"/>
              <a:t>en</a:t>
            </a:r>
            <a:r>
              <a:rPr lang="en-GB" dirty="0"/>
              <a:t> un </a:t>
            </a:r>
            <a:r>
              <a:rPr lang="en-GB" dirty="0" err="1"/>
              <a:t>formato</a:t>
            </a:r>
            <a:r>
              <a:rPr lang="en-GB" dirty="0"/>
              <a:t> tidy.)</a:t>
            </a:r>
          </a:p>
        </p:txBody>
      </p:sp>
      <p:sp>
        <p:nvSpPr>
          <p:cNvPr id="8" name="Slide Image Placeholder 7"/>
          <p:cNvSpPr>
            <a:spLocks noGrp="1" noRot="1" noChangeAspect="1"/>
          </p:cNvSpPr>
          <p:nvPr>
            <p:ph type="sldImg"/>
          </p:nvPr>
        </p:nvSpPr>
        <p:spPr>
          <a:xfrm>
            <a:off x="414338" y="263525"/>
            <a:ext cx="8315325" cy="4678363"/>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Lo primero que hice, y lo que más uso ahora en mi día a día son contornos llenos. </a:t>
            </a:r>
            <a:r>
              <a:rPr lang="es-AR" noProof="0" dirty="0" err="1"/>
              <a:t>Geom_contour_fill</a:t>
            </a:r>
            <a:r>
              <a:rPr lang="es-AR" noProof="0" dirty="0"/>
              <a:t> Provee contornos llenos correctamente cerrados, ordenados y con el color que representa el valor </a:t>
            </a:r>
            <a:r>
              <a:rPr lang="es-AR" i="1" noProof="0" dirty="0"/>
              <a:t>interior </a:t>
            </a:r>
            <a:r>
              <a:rPr lang="es-AR" i="0" noProof="0" dirty="0"/>
              <a:t>en vez de el nivel de la línea. Además, puede interpolar automáticamente datos faltantes, lo cual es indispensable para graficar campos que no son “rectangulares”, como la temperatura de la superficie del mar, que </a:t>
            </a:r>
            <a:r>
              <a:rPr lang="es-AR" i="0" noProof="0" dirty="0" err="1"/>
              <a:t>obviaemnte</a:t>
            </a:r>
            <a:r>
              <a:rPr lang="es-AR" i="0" noProof="0" dirty="0"/>
              <a:t> no tiene datos en los continentes. </a:t>
            </a:r>
          </a:p>
          <a:p>
            <a:endParaRPr lang="es-AR" i="0" noProof="0" dirty="0"/>
          </a:p>
          <a:p>
            <a:pPr marL="0" marR="0" lvl="0" indent="0" algn="l" defTabSz="914400" rtl="0" eaLnBrk="1" fontAlgn="auto" latinLnBrk="0" hangingPunct="1">
              <a:lnSpc>
                <a:spcPct val="100000"/>
              </a:lnSpc>
              <a:spcBef>
                <a:spcPts val="0"/>
              </a:spcBef>
              <a:spcAft>
                <a:spcPts val="0"/>
              </a:spcAft>
              <a:buClrTx/>
              <a:buSzTx/>
              <a:buFontTx/>
              <a:buNone/>
              <a:defRPr/>
            </a:pPr>
            <a:r>
              <a:rPr lang="es-AR" noProof="0" dirty="0"/>
              <a:t>En esta figura también usé algunas </a:t>
            </a:r>
            <a:r>
              <a:rPr lang="es-AR" noProof="0" dirty="0" err="1"/>
              <a:t>algunas</a:t>
            </a:r>
            <a:r>
              <a:rPr lang="es-AR" noProof="0" dirty="0"/>
              <a:t> funciones de conveniencia para etiquetar los ejes y una nueva guía de colores.</a:t>
            </a:r>
          </a:p>
        </p:txBody>
      </p:sp>
      <p:sp>
        <p:nvSpPr>
          <p:cNvPr id="4" name="Slide Number Placeholder 3"/>
          <p:cNvSpPr>
            <a:spLocks noGrp="1"/>
          </p:cNvSpPr>
          <p:nvPr>
            <p:ph type="sldNum" sz="quarter" idx="10"/>
          </p:nvPr>
        </p:nvSpPr>
        <p:spPr/>
        <p:txBody>
          <a:bodyPr/>
          <a:lstStyle/>
          <a:p>
            <a:fld id="{1E238065-DE38-4E1F-8FC6-4F9459B13AE4}" type="slidenum">
              <a:rPr lang="en-GB" smtClean="0"/>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Para etiquetar los contornos, </a:t>
            </a:r>
            <a:r>
              <a:rPr lang="es-AR" dirty="0" err="1"/>
              <a:t>metR</a:t>
            </a:r>
            <a:r>
              <a:rPr lang="es-AR" dirty="0"/>
              <a:t> tiene </a:t>
            </a:r>
            <a:r>
              <a:rPr lang="es-AR" dirty="0" err="1"/>
              <a:t>geom_text_contour</a:t>
            </a:r>
            <a:r>
              <a:rPr lang="es-AR" dirty="0"/>
              <a:t>() que no sólo pone el texto en un lugar conveniente, sino que además tiene la opción de usar un “</a:t>
            </a:r>
            <a:r>
              <a:rPr lang="es-AR" dirty="0" err="1"/>
              <a:t>stroke</a:t>
            </a:r>
            <a:r>
              <a:rPr lang="es-AR" dirty="0"/>
              <a:t>” para distinguirlo del resto de las líneas. </a:t>
            </a:r>
          </a:p>
          <a:p>
            <a:endParaRPr lang="es-AR" dirty="0"/>
          </a:p>
          <a:p>
            <a:r>
              <a:rPr lang="es-AR" dirty="0"/>
              <a:t>Queda pendiente aplicar mejores algoritmos de posicionamiento o incluso alguna forma de que el usuario decida cuál usar. </a:t>
            </a:r>
          </a:p>
        </p:txBody>
      </p:sp>
      <p:sp>
        <p:nvSpPr>
          <p:cNvPr id="4" name="Slide Number Placeholder 3"/>
          <p:cNvSpPr>
            <a:spLocks noGrp="1"/>
          </p:cNvSpPr>
          <p:nvPr>
            <p:ph type="sldNum" sz="quarter" idx="10"/>
          </p:nvPr>
        </p:nvSpPr>
        <p:spPr/>
        <p:txBody>
          <a:bodyPr/>
          <a:lstStyle/>
          <a:p>
            <a:fld id="{1E238065-DE38-4E1F-8FC6-4F9459B13AE4}" type="slidenum">
              <a:rPr lang="en-GB" smtClean="0"/>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Tengo que admitir que en el desarrollo de </a:t>
            </a:r>
            <a:r>
              <a:rPr lang="es-AR" dirty="0" err="1"/>
              <a:t>metR</a:t>
            </a:r>
            <a:r>
              <a:rPr lang="es-AR" dirty="0"/>
              <a:t> hay un poco de “porque sí”, de “programación lúdica” y </a:t>
            </a:r>
            <a:r>
              <a:rPr lang="es-AR" dirty="0" err="1"/>
              <a:t>geom_tanaka</a:t>
            </a:r>
            <a:r>
              <a:rPr lang="es-AR" dirty="0"/>
              <a:t>() es el caso. Es un </a:t>
            </a:r>
            <a:r>
              <a:rPr lang="es-AR" dirty="0" err="1"/>
              <a:t>geom</a:t>
            </a:r>
            <a:r>
              <a:rPr lang="es-AR" dirty="0"/>
              <a:t> que desarrollé más que nada para “jugar” a partir de un tweet de Michael Sumner que casi que me desafió a implementarlo.</a:t>
            </a:r>
          </a:p>
        </p:txBody>
      </p:sp>
      <p:sp>
        <p:nvSpPr>
          <p:cNvPr id="4" name="Slide Number Placeholder 3"/>
          <p:cNvSpPr>
            <a:spLocks noGrp="1"/>
          </p:cNvSpPr>
          <p:nvPr>
            <p:ph type="sldNum" sz="quarter" idx="10"/>
          </p:nvPr>
        </p:nvSpPr>
        <p:spPr/>
        <p:txBody>
          <a:bodyPr/>
          <a:lstStyle/>
          <a:p>
            <a:fld id="{1E238065-DE38-4E1F-8FC6-4F9459B13AE4}"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La idea de los contornos de Tanaka es la de iluminar los contornos de manera de crear la ilusión de relieve. Originalmente está pensado para topografía, pero yo sostengo que puede ser muy útil para visualizar todo tipo de campos escalares! Por ejemplo, permite desambiguar entre contornos que marcan mínimos y contornos que marcan máximos sin requerir colores. De esta manera, la figura es robusta a ser impresa en …</a:t>
            </a:r>
          </a:p>
        </p:txBody>
      </p:sp>
      <p:sp>
        <p:nvSpPr>
          <p:cNvPr id="4" name="Slide Number Placeholder 3"/>
          <p:cNvSpPr>
            <a:spLocks noGrp="1"/>
          </p:cNvSpPr>
          <p:nvPr>
            <p:ph type="sldNum" sz="quarter" idx="10"/>
          </p:nvPr>
        </p:nvSpPr>
        <p:spPr/>
        <p:txBody>
          <a:bodyPr/>
          <a:lstStyle/>
          <a:p>
            <a:fld id="{1E238065-DE38-4E1F-8FC6-4F9459B13AE4}" type="slidenum">
              <a:rPr lang="en-GB" smtClean="0"/>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blanco y negro o a ser vista por personas con deficiencia en la percepción del color. Usando contornos de Tanaka no hay forma de confundirse cuáles contornos son positivos y cuáles son negativos. </a:t>
            </a:r>
          </a:p>
        </p:txBody>
      </p:sp>
      <p:sp>
        <p:nvSpPr>
          <p:cNvPr id="4" name="Slide Number Placeholder 3"/>
          <p:cNvSpPr>
            <a:spLocks noGrp="1"/>
          </p:cNvSpPr>
          <p:nvPr>
            <p:ph type="sldNum" sz="quarter" idx="10"/>
          </p:nvPr>
        </p:nvSpPr>
        <p:spPr/>
        <p:txBody>
          <a:bodyPr/>
          <a:lstStyle/>
          <a:p>
            <a:fld id="{1E238065-DE38-4E1F-8FC6-4F9459B13AE4}" type="slidenum">
              <a:rPr lang="en-GB" smtClean="0"/>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Lo cual no pasa si se usan contornos tradicionales. </a:t>
            </a:r>
          </a:p>
          <a:p>
            <a:endParaRPr lang="es-AR" dirty="0"/>
          </a:p>
          <a:p>
            <a:r>
              <a:rPr lang="es-AR" dirty="0"/>
              <a:t>Esto no es parte del dialecto de las ciencias de la atmósfera, pero debería serlo. </a:t>
            </a:r>
          </a:p>
        </p:txBody>
      </p:sp>
      <p:sp>
        <p:nvSpPr>
          <p:cNvPr id="4" name="Slide Number Placeholder 3"/>
          <p:cNvSpPr>
            <a:spLocks noGrp="1"/>
          </p:cNvSpPr>
          <p:nvPr>
            <p:ph type="sldNum" sz="quarter" idx="10"/>
          </p:nvPr>
        </p:nvSpPr>
        <p:spPr/>
        <p:txBody>
          <a:bodyPr/>
          <a:lstStyle/>
          <a:p>
            <a:fld id="{1E238065-DE38-4E1F-8FC6-4F9459B13AE4}" type="slidenum">
              <a:rPr lang="en-GB" smtClean="0"/>
              <a:t>15</a:t>
            </a:fld>
            <a:endParaRPr lang="en-GB"/>
          </a:p>
        </p:txBody>
      </p:sp>
    </p:spTree>
    <p:extLst>
      <p:ext uri="{BB962C8B-B14F-4D97-AF65-F5344CB8AC3E}">
        <p14:creationId xmlns:p14="http://schemas.microsoft.com/office/powerpoint/2010/main" val="159076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Graficar vectores es otra cosa es que bastante más complicado de lo que parece a simple vista. </a:t>
            </a:r>
          </a:p>
          <a:p>
            <a:r>
              <a:rPr lang="es-AR" dirty="0"/>
              <a:t>Esta es la manera “canónica” de dibujar vectores en ggplo2. Consiste en dibujar segmentos que vayan desde un x; y hasta un x + dx; y + </a:t>
            </a:r>
            <a:r>
              <a:rPr lang="es-AR" dirty="0" err="1"/>
              <a:t>dy</a:t>
            </a:r>
            <a:r>
              <a:rPr lang="es-AR" dirty="0"/>
              <a:t>. La dificultar más aparente es que la sintaxis es redundante y requiere de un factor de escala que hay que elegirlo a ojo. </a:t>
            </a:r>
          </a:p>
          <a:p>
            <a:r>
              <a:rPr lang="es-AR" dirty="0"/>
              <a:t>Pero hay cuestiones más serias que sólo la incomodidad de teclear mucho. </a:t>
            </a:r>
          </a:p>
          <a:p>
            <a:r>
              <a:rPr lang="es-AR" dirty="0"/>
              <a:t>Algo obvio es que el tamaño de la cabeza de la flecha no cambia con la amplitud, lo cual genera toda esta región donde la flecha es mucho más larga que el segmento.</a:t>
            </a:r>
          </a:p>
          <a:p>
            <a:r>
              <a:rPr lang="es-AR" dirty="0"/>
              <a:t>También, se puede ver (acá en el límite derecho) que los extremos de las flechas expanden las escalas lo cual no sólo queda medio feo sino que presenta problemas a la hora de cambiar las coordenadas. </a:t>
            </a:r>
          </a:p>
        </p:txBody>
      </p:sp>
      <p:sp>
        <p:nvSpPr>
          <p:cNvPr id="4" name="Slide Number Placeholder 3"/>
          <p:cNvSpPr>
            <a:spLocks noGrp="1"/>
          </p:cNvSpPr>
          <p:nvPr>
            <p:ph type="sldNum" sz="quarter" idx="10"/>
          </p:nvPr>
        </p:nvSpPr>
        <p:spPr/>
        <p:txBody>
          <a:bodyPr/>
          <a:lstStyle/>
          <a:p>
            <a:fld id="{1E238065-DE38-4E1F-8FC6-4F9459B13AE4}" type="slidenum">
              <a:rPr lang="en-GB" smtClean="0"/>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Al usar una proyección cartográfica, las flechas que “cruzan” el meridiano 0 darían toda la vuelta, creando estas líneas rectas horizontales muy molestas. </a:t>
            </a:r>
          </a:p>
          <a:p>
            <a:endParaRPr lang="es-AR" dirty="0"/>
          </a:p>
          <a:p>
            <a:r>
              <a:rPr lang="es-AR" dirty="0"/>
              <a:t>Por estos y otros problemas, queda claro que la forma “canónica” de graficar flechas con ggplot2 no es satisfactoria. Hay un paquete llamado </a:t>
            </a:r>
            <a:r>
              <a:rPr lang="es-AR" dirty="0" err="1"/>
              <a:t>ggquiver</a:t>
            </a:r>
            <a:r>
              <a:rPr lang="es-AR" dirty="0"/>
              <a:t> que facilita un poco la creación de flechas pero que tiene estos mismos problemas.. </a:t>
            </a:r>
          </a:p>
          <a:p>
            <a:endParaRPr lang="es-AR" dirty="0"/>
          </a:p>
          <a:p>
            <a:r>
              <a:rPr lang="es-AR" dirty="0"/>
              <a:t>La cuestión radica en la confusión conceptual de describir las flechas según su punto inicial y final </a:t>
            </a:r>
            <a:r>
              <a:rPr lang="es-AR" b="1" dirty="0"/>
              <a:t>en las unidades de x e y</a:t>
            </a:r>
            <a:r>
              <a:rPr lang="es-AR" b="0" dirty="0"/>
              <a:t> cuando en realidad la flecha es un elemento gráfico independiente de las coordenadas que no es más que una forma de representar información de magnitud y dirección. </a:t>
            </a:r>
            <a:endParaRPr lang="es-AR" dirty="0"/>
          </a:p>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17</a:t>
            </a:fld>
            <a:endParaRPr lang="en-GB"/>
          </a:p>
        </p:txBody>
      </p:sp>
    </p:spTree>
    <p:extLst>
      <p:ext uri="{BB962C8B-B14F-4D97-AF65-F5344CB8AC3E}">
        <p14:creationId xmlns:p14="http://schemas.microsoft.com/office/powerpoint/2010/main" val="1415451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Si se usan coordenadas polares, esta extensión de los límites genera que los extremos no coincidan. Además, si hay flechas largas, éstas aparecen curvadas .</a:t>
            </a:r>
          </a:p>
          <a:p>
            <a:endParaRPr lang="es-AR" dirty="0"/>
          </a:p>
          <a:p>
            <a:r>
              <a:rPr lang="es-AR" dirty="0"/>
              <a:t>Por otro lado, ¿está bien que las flechas giren y cambien de dirección al cambiar las coordenadas? En este caso está más o menos claro que sí…</a:t>
            </a:r>
          </a:p>
        </p:txBody>
      </p:sp>
      <p:sp>
        <p:nvSpPr>
          <p:cNvPr id="4" name="Slide Number Placeholder 3"/>
          <p:cNvSpPr>
            <a:spLocks noGrp="1"/>
          </p:cNvSpPr>
          <p:nvPr>
            <p:ph type="sldNum" sz="quarter" idx="10"/>
          </p:nvPr>
        </p:nvSpPr>
        <p:spPr/>
        <p:txBody>
          <a:bodyPr/>
          <a:lstStyle/>
          <a:p>
            <a:fld id="{1E238065-DE38-4E1F-8FC6-4F9459B13AE4}" type="slidenum">
              <a:rPr lang="en-GB" smtClean="0"/>
              <a:t>18</a:t>
            </a:fld>
            <a:endParaRPr lang="en-GB"/>
          </a:p>
        </p:txBody>
      </p:sp>
    </p:spTree>
    <p:extLst>
      <p:ext uri="{BB962C8B-B14F-4D97-AF65-F5344CB8AC3E}">
        <p14:creationId xmlns:p14="http://schemas.microsoft.com/office/powerpoint/2010/main" val="1136225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Pero y este? Acá las flechas representan la dirección y magnitud del viento medio en un punto a lo largo del año. En este caso hay que preservar la dirección de las flechas en cualquier transformación de los ejes. ¡Esto también incluye cambios en la relación de aspecto del gráfico!</a:t>
            </a:r>
          </a:p>
        </p:txBody>
      </p:sp>
      <p:sp>
        <p:nvSpPr>
          <p:cNvPr id="4" name="Slide Number Placeholder 3"/>
          <p:cNvSpPr>
            <a:spLocks noGrp="1"/>
          </p:cNvSpPr>
          <p:nvPr>
            <p:ph type="sldNum" sz="quarter" idx="10"/>
          </p:nvPr>
        </p:nvSpPr>
        <p:spPr/>
        <p:txBody>
          <a:bodyPr/>
          <a:lstStyle/>
          <a:p>
            <a:fld id="{1E238065-DE38-4E1F-8FC6-4F9459B13AE4}" type="slidenum">
              <a:rPr lang="en-GB" smtClean="0"/>
              <a:t>19</a:t>
            </a:fld>
            <a:endParaRPr lang="en-GB"/>
          </a:p>
        </p:txBody>
      </p:sp>
    </p:spTree>
    <p:extLst>
      <p:ext uri="{BB962C8B-B14F-4D97-AF65-F5344CB8AC3E}">
        <p14:creationId xmlns:p14="http://schemas.microsoft.com/office/powerpoint/2010/main" val="190813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Antes </a:t>
            </a:r>
            <a:r>
              <a:rPr lang="es-AR" noProof="0"/>
              <a:t>que nada, </a:t>
            </a:r>
            <a:r>
              <a:rPr lang="es-AR" noProof="0" dirty="0"/>
              <a:t>no sé cuántos </a:t>
            </a:r>
            <a:r>
              <a:rPr lang="es-AR" b="1" noProof="0" dirty="0"/>
              <a:t>no meteorólogos</a:t>
            </a:r>
            <a:r>
              <a:rPr lang="es-AR" noProof="0" dirty="0"/>
              <a:t> habrá en la sala (me imagino que pocos). Pero por las dudas… para apreciar los problemas que soluciona </a:t>
            </a:r>
            <a:r>
              <a:rPr lang="es-AR" noProof="0" dirty="0" err="1"/>
              <a:t>metR</a:t>
            </a:r>
            <a:r>
              <a:rPr lang="es-AR" noProof="0" dirty="0"/>
              <a:t>, me parece que primero es importante tener una idea del “dialecto” que manejamos los meteorólogos al visualizar datos. </a:t>
            </a:r>
          </a:p>
          <a:p>
            <a:r>
              <a:rPr lang="es-AR" noProof="0" dirty="0"/>
              <a:t>Este mapa así como lo ven es lo que sale por default de la página de la base de datos más utilizada en ciencias atmosféricas y es, más o menos, lo que buscamos reproducir. Contornos llenos, etiquetados, escala de colores con un salto en el cero, leyenda que marca los valores </a:t>
            </a:r>
            <a:r>
              <a:rPr lang="es-AR" b="1" noProof="0" dirty="0"/>
              <a:t>entre</a:t>
            </a:r>
            <a:r>
              <a:rPr lang="es-AR" b="0" noProof="0" dirty="0"/>
              <a:t> los colores en vez de el valor que representa el color en sí.</a:t>
            </a:r>
          </a:p>
          <a:p>
            <a:endParaRPr lang="es-AR" b="0" noProof="0" dirty="0"/>
          </a:p>
          <a:p>
            <a:r>
              <a:rPr lang="es-AR" b="0" noProof="0" dirty="0"/>
              <a:t>Ah, una cosa que </a:t>
            </a:r>
            <a:r>
              <a:rPr lang="es-AR" b="1" noProof="0" dirty="0"/>
              <a:t>no</a:t>
            </a:r>
            <a:r>
              <a:rPr lang="es-AR" b="0" noProof="0" dirty="0"/>
              <a:t> queremos reproducir es </a:t>
            </a:r>
            <a:endParaRPr lang="es-AR" noProof="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geom_vector</a:t>
            </a:r>
            <a:r>
              <a:rPr lang="es-AR" dirty="0"/>
              <a:t>() atiende a esas cuestiones  con una sintaxis amigable y además permite modificar fácilmente la densidad de la grilla con el parámetro “</a:t>
            </a:r>
            <a:r>
              <a:rPr lang="es-AR" dirty="0" err="1"/>
              <a:t>skip</a:t>
            </a:r>
            <a:r>
              <a:rPr lang="es-AR" dirty="0"/>
              <a:t>” y la magnitud mínima que nos interesa visualizar. </a:t>
            </a:r>
          </a:p>
          <a:p>
            <a:endParaRPr lang="es-AR" dirty="0"/>
          </a:p>
          <a:p>
            <a:r>
              <a:rPr lang="es-AR" dirty="0"/>
              <a:t>La flecha de referencia que ven acá también es parte del dialecto meteorológico y está en desarrollo.</a:t>
            </a:r>
          </a:p>
        </p:txBody>
      </p:sp>
      <p:sp>
        <p:nvSpPr>
          <p:cNvPr id="4" name="Slide Number Placeholder 3"/>
          <p:cNvSpPr>
            <a:spLocks noGrp="1"/>
          </p:cNvSpPr>
          <p:nvPr>
            <p:ph type="sldNum" sz="quarter" idx="10"/>
          </p:nvPr>
        </p:nvSpPr>
        <p:spPr/>
        <p:txBody>
          <a:bodyPr/>
          <a:lstStyle/>
          <a:p>
            <a:fld id="{1E238065-DE38-4E1F-8FC6-4F9459B13AE4}" type="slidenum">
              <a:rPr lang="en-GB" smtClean="0"/>
              <a:t>20</a:t>
            </a:fld>
            <a:endParaRPr lang="en-GB"/>
          </a:p>
        </p:txBody>
      </p:sp>
    </p:spTree>
    <p:extLst>
      <p:ext uri="{BB962C8B-B14F-4D97-AF65-F5344CB8AC3E}">
        <p14:creationId xmlns:p14="http://schemas.microsoft.com/office/powerpoint/2010/main" val="1917900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Una forma alternativa para visualizar campos vectoriales son las líneas de corriente, que tienen algunas ventajas con respecto a las flechitas. </a:t>
            </a:r>
          </a:p>
        </p:txBody>
      </p:sp>
      <p:sp>
        <p:nvSpPr>
          <p:cNvPr id="4" name="Slide Number Placeholder 3"/>
          <p:cNvSpPr>
            <a:spLocks noGrp="1"/>
          </p:cNvSpPr>
          <p:nvPr>
            <p:ph type="sldNum" sz="quarter" idx="10"/>
          </p:nvPr>
        </p:nvSpPr>
        <p:spPr/>
        <p:txBody>
          <a:bodyPr/>
          <a:lstStyle/>
          <a:p>
            <a:fld id="{1E238065-DE38-4E1F-8FC6-4F9459B13AE4}" type="slidenum">
              <a:rPr lang="en-GB" smtClean="0"/>
              <a:t>21</a:t>
            </a:fld>
            <a:endParaRPr lang="en-GB"/>
          </a:p>
        </p:txBody>
      </p:sp>
    </p:spTree>
    <p:extLst>
      <p:ext uri="{BB962C8B-B14F-4D97-AF65-F5344CB8AC3E}">
        <p14:creationId xmlns:p14="http://schemas.microsoft.com/office/powerpoint/2010/main" val="1147621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En mi trabajo muchas veces tengo que analizar campos de una cosa que se llama “flujo de actividad de onda” que tiene una magnitud MUUUY distinta entre hemisferios. Al plotearlos con flechas, uno tiene que elegir entre flechas gigantes que tapan todo el gráfico y se van de escala…</a:t>
            </a:r>
          </a:p>
        </p:txBody>
      </p:sp>
      <p:sp>
        <p:nvSpPr>
          <p:cNvPr id="4" name="Slide Number Placeholder 3"/>
          <p:cNvSpPr>
            <a:spLocks noGrp="1"/>
          </p:cNvSpPr>
          <p:nvPr>
            <p:ph type="sldNum" sz="quarter" idx="10"/>
          </p:nvPr>
        </p:nvSpPr>
        <p:spPr/>
        <p:txBody>
          <a:bodyPr/>
          <a:lstStyle/>
          <a:p>
            <a:fld id="{1E238065-DE38-4E1F-8FC6-4F9459B13AE4}" type="slidenum">
              <a:rPr lang="en-GB" smtClean="0"/>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o no ver nada en el hemisferio sur. </a:t>
            </a:r>
          </a:p>
        </p:txBody>
      </p:sp>
      <p:sp>
        <p:nvSpPr>
          <p:cNvPr id="4" name="Slide Number Placeholder 3"/>
          <p:cNvSpPr>
            <a:spLocks noGrp="1"/>
          </p:cNvSpPr>
          <p:nvPr>
            <p:ph type="sldNum" sz="quarter" idx="10"/>
          </p:nvPr>
        </p:nvSpPr>
        <p:spPr/>
        <p:txBody>
          <a:bodyPr/>
          <a:lstStyle/>
          <a:p>
            <a:fld id="{1E238065-DE38-4E1F-8FC6-4F9459B13AE4}" type="slidenum">
              <a:rPr lang="en-GB" smtClean="0"/>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Las líneas de corriente resuelven un poco este problema. Las regiones con magnitud grande y chica pueden convivir en un mismo gráfico. Para el caso de este tipo de flujos, que son una forma de ver hacia donde va la energía, es además más intuitivo, ya que lo que interesa en general no es la magnitud y dirección del flujo en cada punto particular, sino su transporte a lo largo del globo. </a:t>
            </a:r>
          </a:p>
        </p:txBody>
      </p:sp>
      <p:sp>
        <p:nvSpPr>
          <p:cNvPr id="4" name="Slide Number Placeholder 3"/>
          <p:cNvSpPr>
            <a:spLocks noGrp="1"/>
          </p:cNvSpPr>
          <p:nvPr>
            <p:ph type="sldNum" sz="quarter" idx="10"/>
          </p:nvPr>
        </p:nvSpPr>
        <p:spPr/>
        <p:txBody>
          <a:bodyPr/>
          <a:lstStyle/>
          <a:p>
            <a:fld id="{1E238065-DE38-4E1F-8FC6-4F9459B13AE4}" type="slidenum">
              <a:rPr lang="en-GB" smtClean="0"/>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Finalmente, esto es algo que terminé de desarrollar hace poco luego de muchas iteraciones, y es el problema de visualizar datos periódicos. </a:t>
            </a:r>
          </a:p>
          <a:p>
            <a:r>
              <a:rPr lang="es-AR" dirty="0"/>
              <a:t>El problema es que la grilla en la que uno tiene definido los datos no tiene datos en 0 y en 360, porque son el mismo punto y estaría contándolo dos veces. Pero al graficar, sí hay que repetirlo para que no pase lo que ven acá… </a:t>
            </a:r>
          </a:p>
        </p:txBody>
      </p:sp>
      <p:sp>
        <p:nvSpPr>
          <p:cNvPr id="4" name="Slide Number Placeholder 3"/>
          <p:cNvSpPr>
            <a:spLocks noGrp="1"/>
          </p:cNvSpPr>
          <p:nvPr>
            <p:ph type="sldNum" sz="quarter" idx="10"/>
          </p:nvPr>
        </p:nvSpPr>
        <p:spPr/>
        <p:txBody>
          <a:bodyPr/>
          <a:lstStyle/>
          <a:p>
            <a:fld id="{1E238065-DE38-4E1F-8FC6-4F9459B13AE4}" type="slidenum">
              <a:rPr lang="en-GB" smtClean="0"/>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y en cambio quede así. </a:t>
            </a:r>
          </a:p>
          <a:p>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Originalmente mi solución fue una función que hacía la duplicación manualmente, o un argumento dentro de </a:t>
            </a:r>
            <a:r>
              <a:rPr lang="es-AR" dirty="0" err="1"/>
              <a:t>geom_contour_fill</a:t>
            </a:r>
            <a:r>
              <a:rPr lang="es-AR" dirty="0"/>
              <a:t>() pero hace poco me di cuenta de que hay una solución más automática y general que me pareció que merecía su propio paquete. </a:t>
            </a:r>
          </a:p>
        </p:txBody>
      </p:sp>
      <p:sp>
        <p:nvSpPr>
          <p:cNvPr id="4" name="Slide Number Placeholder 3"/>
          <p:cNvSpPr>
            <a:spLocks noGrp="1"/>
          </p:cNvSpPr>
          <p:nvPr>
            <p:ph type="sldNum" sz="quarter" idx="10"/>
          </p:nvPr>
        </p:nvSpPr>
        <p:spPr/>
        <p:txBody>
          <a:bodyPr/>
          <a:lstStyle/>
          <a:p>
            <a:fld id="{1E238065-DE38-4E1F-8FC6-4F9459B13AE4}" type="slidenum">
              <a:rPr lang="en-GB" smtClean="0"/>
              <a:t>26</a:t>
            </a:fld>
            <a:endParaRPr lang="en-GB"/>
          </a:p>
        </p:txBody>
      </p:sp>
    </p:spTree>
    <p:extLst>
      <p:ext uri="{BB962C8B-B14F-4D97-AF65-F5344CB8AC3E}">
        <p14:creationId xmlns:p14="http://schemas.microsoft.com/office/powerpoint/2010/main" val="1315868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Con </a:t>
            </a:r>
            <a:r>
              <a:rPr lang="es-AR" dirty="0" err="1"/>
              <a:t>ggperiodic</a:t>
            </a:r>
            <a:r>
              <a:rPr lang="es-AR" dirty="0"/>
              <a:t> lo único que hay que hacer es definir la periodicidad con la función “</a:t>
            </a:r>
            <a:r>
              <a:rPr lang="es-AR" dirty="0" err="1"/>
              <a:t>periodic</a:t>
            </a:r>
            <a:r>
              <a:rPr lang="es-AR" dirty="0"/>
              <a:t>” y </a:t>
            </a:r>
            <a:r>
              <a:rPr lang="es-AR" dirty="0" err="1"/>
              <a:t>ggplot</a:t>
            </a:r>
            <a:r>
              <a:rPr lang="es-AR" dirty="0"/>
              <a:t> se encarga del resto.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Así como </a:t>
            </a:r>
            <a:r>
              <a:rPr lang="es-AR" dirty="0" err="1"/>
              <a:t>metR</a:t>
            </a:r>
            <a:r>
              <a:rPr lang="es-AR" dirty="0"/>
              <a:t> es un subproducto de mi tesis de licenciatura, </a:t>
            </a:r>
            <a:r>
              <a:rPr lang="es-AR" dirty="0" err="1"/>
              <a:t>ggperiodic</a:t>
            </a:r>
            <a:r>
              <a:rPr lang="es-AR" dirty="0"/>
              <a:t> es un subproducto de </a:t>
            </a:r>
            <a:r>
              <a:rPr lang="es-AR" dirty="0" err="1"/>
              <a:t>metR</a:t>
            </a:r>
            <a:r>
              <a:rPr lang="es-AR" dirty="0"/>
              <a:t>, pero creo que es una solución elegante y automática del problema de graficar datos periódicos en general.</a:t>
            </a:r>
          </a:p>
        </p:txBody>
      </p:sp>
      <p:sp>
        <p:nvSpPr>
          <p:cNvPr id="4" name="Slide Number Placeholder 3"/>
          <p:cNvSpPr>
            <a:spLocks noGrp="1"/>
          </p:cNvSpPr>
          <p:nvPr>
            <p:ph type="sldNum" sz="quarter" idx="10"/>
          </p:nvPr>
        </p:nvSpPr>
        <p:spPr/>
        <p:txBody>
          <a:bodyPr/>
          <a:lstStyle/>
          <a:p>
            <a:fld id="{1E238065-DE38-4E1F-8FC6-4F9459B13AE4}" type="slidenum">
              <a:rPr lang="en-GB" smtClean="0"/>
              <a:t>27</a:t>
            </a:fld>
            <a:endParaRPr lang="en-GB"/>
          </a:p>
        </p:txBody>
      </p:sp>
    </p:spTree>
    <p:extLst>
      <p:ext uri="{BB962C8B-B14F-4D97-AF65-F5344CB8AC3E}">
        <p14:creationId xmlns:p14="http://schemas.microsoft.com/office/powerpoint/2010/main" val="330986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Todo lo anterior permite usar ggplot2 para “hablar como un meteorólogo”, pero todavía está el tema de cómo leer los datos en un data </a:t>
            </a:r>
            <a:r>
              <a:rPr lang="es-AR" dirty="0" err="1"/>
              <a:t>frame</a:t>
            </a:r>
            <a:r>
              <a:rPr lang="es-AR" dirty="0"/>
              <a:t> prolijo de manera de aprovechar las herramientas ya existentes. </a:t>
            </a:r>
          </a:p>
        </p:txBody>
      </p:sp>
      <p:sp>
        <p:nvSpPr>
          <p:cNvPr id="4" name="Slide Number Placeholder 3"/>
          <p:cNvSpPr>
            <a:spLocks noGrp="1"/>
          </p:cNvSpPr>
          <p:nvPr>
            <p:ph type="sldNum" sz="quarter" idx="10"/>
          </p:nvPr>
        </p:nvSpPr>
        <p:spPr/>
        <p:txBody>
          <a:bodyPr/>
          <a:lstStyle/>
          <a:p>
            <a:fld id="{1E238065-DE38-4E1F-8FC6-4F9459B13AE4}" type="slidenum">
              <a:rPr lang="en-GB" smtClean="0"/>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 formato estándar para los datos atmosféricos es el </a:t>
            </a:r>
            <a:r>
              <a:rPr lang="es-AR" dirty="0" err="1"/>
              <a:t>netCDF</a:t>
            </a:r>
            <a:r>
              <a:rPr lang="es-AR" dirty="0"/>
              <a:t> y por supuesto que R tiene un paquete para leerlos. El paquete “ncdf4” levanta estos archivos sin ningún problema…</a:t>
            </a:r>
          </a:p>
        </p:txBody>
      </p:sp>
      <p:sp>
        <p:nvSpPr>
          <p:cNvPr id="4" name="Slide Number Placeholder 3"/>
          <p:cNvSpPr>
            <a:spLocks noGrp="1"/>
          </p:cNvSpPr>
          <p:nvPr>
            <p:ph type="sldNum" sz="quarter" idx="10"/>
          </p:nvPr>
        </p:nvSpPr>
        <p:spPr/>
        <p:txBody>
          <a:bodyPr/>
          <a:lstStyle/>
          <a:p>
            <a:fld id="{1E238065-DE38-4E1F-8FC6-4F9459B13AE4}" type="slidenum">
              <a:rPr lang="en-GB" smtClean="0"/>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 la horrenda paleta de colores. </a:t>
            </a:r>
          </a:p>
        </p:txBody>
      </p:sp>
    </p:spTree>
    <p:extLst>
      <p:ext uri="{BB962C8B-B14F-4D97-AF65-F5344CB8AC3E}">
        <p14:creationId xmlns:p14="http://schemas.microsoft.com/office/powerpoint/2010/main" val="411335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salvo que lo hace como un array sin dimensiones y leer  el campo como un data </a:t>
            </a:r>
            <a:r>
              <a:rPr lang="es-AR" dirty="0" err="1"/>
              <a:t>frame</a:t>
            </a:r>
            <a:r>
              <a:rPr lang="es-AR" dirty="0"/>
              <a:t> con las especificaciones de latitud, longitud, altura y variable es extremadamente tedioso. Y leer sólo una parte de los datos no es nada fácil. Todo el proceso requiere leer una a una cada dimensión, leer la variable indicando el “</a:t>
            </a:r>
            <a:r>
              <a:rPr lang="es-AR" dirty="0" err="1"/>
              <a:t>start</a:t>
            </a:r>
            <a:r>
              <a:rPr lang="es-AR" dirty="0"/>
              <a:t>” y “</a:t>
            </a:r>
            <a:r>
              <a:rPr lang="es-AR" dirty="0" err="1"/>
              <a:t>count</a:t>
            </a:r>
            <a:r>
              <a:rPr lang="es-AR" dirty="0"/>
              <a:t>” de cada dimensión (valores que hay que buscar a mano), luego darle nombre a las variables y finalmente hacer un </a:t>
            </a:r>
            <a:r>
              <a:rPr lang="es-AR" dirty="0" err="1"/>
              <a:t>melt</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30</a:t>
            </a:fld>
            <a:endParaRPr lang="en-GB"/>
          </a:p>
        </p:txBody>
      </p:sp>
    </p:spTree>
    <p:extLst>
      <p:ext uri="{BB962C8B-B14F-4D97-AF65-F5344CB8AC3E}">
        <p14:creationId xmlns:p14="http://schemas.microsoft.com/office/powerpoint/2010/main" val="1540445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Y </a:t>
            </a:r>
            <a:r>
              <a:rPr lang="es-AR" dirty="0" err="1"/>
              <a:t>ReadNetCDF</a:t>
            </a:r>
            <a:r>
              <a:rPr lang="es-AR" dirty="0"/>
              <a:t>() básicamente hace todo eso automáticamente, devolviendo un </a:t>
            </a:r>
            <a:r>
              <a:rPr lang="es-AR" dirty="0" err="1"/>
              <a:t>data.table</a:t>
            </a:r>
            <a:r>
              <a:rPr lang="es-AR" dirty="0"/>
              <a:t> bien ordenadito con los datos listo para ser procesados y visualizados como uno quiera. </a:t>
            </a:r>
          </a:p>
        </p:txBody>
      </p:sp>
      <p:sp>
        <p:nvSpPr>
          <p:cNvPr id="4" name="Slide Number Placeholder 3"/>
          <p:cNvSpPr>
            <a:spLocks noGrp="1"/>
          </p:cNvSpPr>
          <p:nvPr>
            <p:ph type="sldNum" sz="quarter" idx="10"/>
          </p:nvPr>
        </p:nvSpPr>
        <p:spPr/>
        <p:txBody>
          <a:bodyPr/>
          <a:lstStyle/>
          <a:p>
            <a:fld id="{1E238065-DE38-4E1F-8FC6-4F9459B13AE4}" type="slidenum">
              <a:rPr lang="en-GB" smtClean="0"/>
              <a:t>31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a:t>Hay </a:t>
            </a:r>
            <a:r>
              <a:rPr lang="en-US" dirty="0" err="1"/>
              <a:t>otras</a:t>
            </a:r>
            <a:r>
              <a:rPr lang="en-US" dirty="0"/>
              <a:t> </a:t>
            </a:r>
            <a:r>
              <a:rPr lang="en-US" dirty="0" err="1"/>
              <a:t>funciones</a:t>
            </a:r>
            <a:r>
              <a:rPr lang="en-US" dirty="0"/>
              <a:t> </a:t>
            </a:r>
            <a:r>
              <a:rPr lang="en-US" dirty="0" err="1"/>
              <a:t>también</a:t>
            </a:r>
            <a:r>
              <a:rPr lang="en-US" dirty="0"/>
              <a:t>. Por </a:t>
            </a:r>
            <a:r>
              <a:rPr lang="en-US" dirty="0" err="1"/>
              <a:t>ejemplo</a:t>
            </a:r>
            <a:r>
              <a:rPr lang="en-US" dirty="0"/>
              <a:t>, EOF() </a:t>
            </a:r>
            <a:r>
              <a:rPr lang="en-US" dirty="0" err="1"/>
              <a:t>calcula</a:t>
            </a:r>
            <a:r>
              <a:rPr lang="en-US" dirty="0"/>
              <a:t> </a:t>
            </a:r>
            <a:r>
              <a:rPr lang="en-US" dirty="0" err="1"/>
              <a:t>componentes</a:t>
            </a:r>
            <a:r>
              <a:rPr lang="en-US" dirty="0"/>
              <a:t> </a:t>
            </a:r>
            <a:r>
              <a:rPr lang="en-US" dirty="0" err="1"/>
              <a:t>princiales</a:t>
            </a:r>
            <a:r>
              <a:rPr lang="en-US" dirty="0"/>
              <a:t> (que </a:t>
            </a:r>
            <a:r>
              <a:rPr lang="en-US" dirty="0" err="1"/>
              <a:t>en</a:t>
            </a:r>
            <a:r>
              <a:rPr lang="en-US" dirty="0"/>
              <a:t> </a:t>
            </a:r>
            <a:r>
              <a:rPr lang="en-US" dirty="0" err="1"/>
              <a:t>meteorología</a:t>
            </a:r>
            <a:r>
              <a:rPr lang="en-US" dirty="0"/>
              <a:t> se le </a:t>
            </a:r>
            <a:r>
              <a:rPr lang="en-US" dirty="0" err="1"/>
              <a:t>dicen</a:t>
            </a:r>
            <a:r>
              <a:rPr lang="en-US" dirty="0"/>
              <a:t> “</a:t>
            </a:r>
            <a:r>
              <a:rPr lang="en-US" dirty="0" err="1"/>
              <a:t>funciones</a:t>
            </a:r>
            <a:r>
              <a:rPr lang="en-US" dirty="0"/>
              <a:t> </a:t>
            </a:r>
            <a:r>
              <a:rPr lang="en-US" dirty="0" err="1"/>
              <a:t>ortogonales</a:t>
            </a:r>
            <a:r>
              <a:rPr lang="en-US" dirty="0"/>
              <a:t> </a:t>
            </a:r>
            <a:r>
              <a:rPr lang="en-US" dirty="0" err="1"/>
              <a:t>empíricas</a:t>
            </a:r>
            <a:r>
              <a:rPr lang="en-US" dirty="0"/>
              <a:t>”) e </a:t>
            </a:r>
            <a:r>
              <a:rPr lang="en-US" dirty="0" err="1"/>
              <a:t>ImputeEOF</a:t>
            </a:r>
            <a:r>
              <a:rPr lang="en-US" dirty="0"/>
              <a:t>() </a:t>
            </a:r>
            <a:r>
              <a:rPr lang="en-US" dirty="0" err="1"/>
              <a:t>usa</a:t>
            </a:r>
            <a:r>
              <a:rPr lang="en-US" dirty="0"/>
              <a:t> un </a:t>
            </a:r>
            <a:r>
              <a:rPr lang="en-US" dirty="0" err="1"/>
              <a:t>algoritmo</a:t>
            </a:r>
            <a:r>
              <a:rPr lang="en-US" dirty="0"/>
              <a:t> </a:t>
            </a:r>
            <a:r>
              <a:rPr lang="en-US" dirty="0" err="1"/>
              <a:t>basado</a:t>
            </a:r>
            <a:r>
              <a:rPr lang="en-US" dirty="0"/>
              <a:t> </a:t>
            </a:r>
            <a:r>
              <a:rPr lang="en-US" dirty="0" err="1"/>
              <a:t>en</a:t>
            </a:r>
            <a:r>
              <a:rPr lang="en-US" dirty="0"/>
              <a:t> EOF para </a:t>
            </a:r>
            <a:r>
              <a:rPr lang="en-US" dirty="0" err="1"/>
              <a:t>imputar</a:t>
            </a:r>
            <a:r>
              <a:rPr lang="en-US" dirty="0"/>
              <a:t> </a:t>
            </a:r>
            <a:r>
              <a:rPr lang="en-US" dirty="0" err="1"/>
              <a:t>datos</a:t>
            </a:r>
            <a:r>
              <a:rPr lang="en-US" dirty="0"/>
              <a:t> </a:t>
            </a:r>
            <a:r>
              <a:rPr lang="en-US" dirty="0" err="1"/>
              <a:t>faltantes</a:t>
            </a:r>
            <a:r>
              <a:rPr lang="en-US" dirty="0"/>
              <a:t>. </a:t>
            </a:r>
          </a:p>
          <a:p>
            <a:r>
              <a:rPr lang="en-US" dirty="0"/>
              <a:t>Derivate es una forma </a:t>
            </a:r>
            <a:r>
              <a:rPr lang="en-US" dirty="0" err="1"/>
              <a:t>fácil</a:t>
            </a:r>
            <a:r>
              <a:rPr lang="en-US" dirty="0"/>
              <a:t> de </a:t>
            </a:r>
            <a:r>
              <a:rPr lang="en-US" dirty="0" err="1"/>
              <a:t>calcular</a:t>
            </a:r>
            <a:r>
              <a:rPr lang="en-US" dirty="0"/>
              <a:t> </a:t>
            </a:r>
            <a:r>
              <a:rPr lang="en-US" dirty="0" err="1"/>
              <a:t>derivadas</a:t>
            </a:r>
            <a:r>
              <a:rPr lang="en-US" dirty="0"/>
              <a:t> de </a:t>
            </a:r>
            <a:r>
              <a:rPr lang="en-US" dirty="0" err="1"/>
              <a:t>datos</a:t>
            </a:r>
            <a:r>
              <a:rPr lang="en-US" dirty="0"/>
              <a:t> </a:t>
            </a:r>
            <a:r>
              <a:rPr lang="en-US" dirty="0" err="1"/>
              <a:t>multivariados</a:t>
            </a:r>
            <a:r>
              <a:rPr lang="en-US" dirty="0"/>
              <a:t> </a:t>
            </a:r>
            <a:r>
              <a:rPr lang="en-US" dirty="0" err="1"/>
              <a:t>utilizando</a:t>
            </a:r>
            <a:r>
              <a:rPr lang="en-US" dirty="0"/>
              <a:t> formulas. </a:t>
            </a:r>
          </a:p>
          <a:p>
            <a:r>
              <a:rPr lang="en-US" dirty="0"/>
              <a:t>Como mi </a:t>
            </a:r>
            <a:r>
              <a:rPr lang="en-US" dirty="0" err="1"/>
              <a:t>investigación</a:t>
            </a:r>
            <a:r>
              <a:rPr lang="en-US" dirty="0"/>
              <a:t> es </a:t>
            </a:r>
            <a:r>
              <a:rPr lang="en-US" dirty="0" err="1"/>
              <a:t>sobre</a:t>
            </a:r>
            <a:r>
              <a:rPr lang="en-US" dirty="0"/>
              <a:t> </a:t>
            </a:r>
            <a:r>
              <a:rPr lang="en-US" dirty="0" err="1"/>
              <a:t>ondas</a:t>
            </a:r>
            <a:r>
              <a:rPr lang="en-US" dirty="0"/>
              <a:t> </a:t>
            </a:r>
            <a:r>
              <a:rPr lang="en-US" dirty="0" err="1"/>
              <a:t>planetarias</a:t>
            </a:r>
            <a:r>
              <a:rPr lang="en-US" dirty="0"/>
              <a:t>, por </a:t>
            </a:r>
            <a:r>
              <a:rPr lang="en-US" dirty="0" err="1"/>
              <a:t>supuesto</a:t>
            </a:r>
            <a:r>
              <a:rPr lang="en-US" dirty="0"/>
              <a:t> que hay </a:t>
            </a:r>
            <a:r>
              <a:rPr lang="en-US" dirty="0" err="1"/>
              <a:t>funciones</a:t>
            </a:r>
            <a:r>
              <a:rPr lang="en-US" dirty="0"/>
              <a:t> para </a:t>
            </a:r>
            <a:r>
              <a:rPr lang="en-US" dirty="0" err="1"/>
              <a:t>hacer</a:t>
            </a:r>
            <a:r>
              <a:rPr lang="en-US" dirty="0"/>
              <a:t> </a:t>
            </a:r>
            <a:r>
              <a:rPr lang="en-US" dirty="0" err="1"/>
              <a:t>fourier</a:t>
            </a:r>
            <a:r>
              <a:rPr lang="en-US" dirty="0"/>
              <a:t>, </a:t>
            </a:r>
            <a:r>
              <a:rPr lang="en-US" dirty="0" err="1"/>
              <a:t>filtar</a:t>
            </a:r>
            <a:r>
              <a:rPr lang="en-US" dirty="0"/>
              <a:t> y </a:t>
            </a:r>
            <a:r>
              <a:rPr lang="en-US" dirty="0" err="1"/>
              <a:t>reconstruir</a:t>
            </a:r>
            <a:r>
              <a:rPr lang="en-US" dirty="0"/>
              <a:t> </a:t>
            </a:r>
            <a:r>
              <a:rPr lang="en-US" dirty="0" err="1"/>
              <a:t>ondas</a:t>
            </a:r>
            <a:r>
              <a:rPr lang="en-US" dirty="0"/>
              <a:t>. Y </a:t>
            </a:r>
            <a:r>
              <a:rPr lang="en-US" dirty="0" err="1"/>
              <a:t>FitLm</a:t>
            </a:r>
            <a:r>
              <a:rPr lang="en-US" dirty="0"/>
              <a:t>() es para </a:t>
            </a:r>
            <a:r>
              <a:rPr lang="en-US" dirty="0" err="1"/>
              <a:t>obtener</a:t>
            </a:r>
            <a:r>
              <a:rPr lang="en-US" dirty="0"/>
              <a:t> </a:t>
            </a:r>
            <a:r>
              <a:rPr lang="en-US" dirty="0" err="1"/>
              <a:t>coeficientes</a:t>
            </a:r>
            <a:r>
              <a:rPr lang="en-US" dirty="0"/>
              <a:t> de </a:t>
            </a:r>
            <a:r>
              <a:rPr lang="en-US" dirty="0" err="1"/>
              <a:t>ajuste</a:t>
            </a:r>
            <a:r>
              <a:rPr lang="en-US" dirty="0"/>
              <a:t> lineal (</a:t>
            </a:r>
            <a:r>
              <a:rPr lang="en-US" dirty="0" err="1"/>
              <a:t>como</a:t>
            </a:r>
            <a:r>
              <a:rPr lang="en-US" dirty="0"/>
              <a:t> el </a:t>
            </a:r>
            <a:r>
              <a:rPr lang="en-US" dirty="0" err="1"/>
              <a:t>paquete</a:t>
            </a:r>
            <a:r>
              <a:rPr lang="en-US" dirty="0"/>
              <a:t> broom, </a:t>
            </a:r>
            <a:r>
              <a:rPr lang="en-US" dirty="0" err="1"/>
              <a:t>pero</a:t>
            </a:r>
            <a:r>
              <a:rPr lang="en-US" dirty="0"/>
              <a:t> </a:t>
            </a:r>
            <a:r>
              <a:rPr lang="en-US" dirty="0" err="1"/>
              <a:t>rápido</a:t>
            </a:r>
            <a:r>
              <a:rPr lang="en-US"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32</a:t>
            </a:fld>
            <a:endParaRPr lang="en-GB"/>
          </a:p>
        </p:txBody>
      </p:sp>
    </p:spTree>
    <p:extLst>
      <p:ext uri="{BB962C8B-B14F-4D97-AF65-F5344CB8AC3E}">
        <p14:creationId xmlns:p14="http://schemas.microsoft.com/office/powerpoint/2010/main" val="390002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Algunas</a:t>
            </a:r>
            <a:r>
              <a:rPr lang="en-US" dirty="0"/>
              <a:t> </a:t>
            </a:r>
            <a:r>
              <a:rPr lang="en-US" dirty="0" err="1"/>
              <a:t>cosas</a:t>
            </a:r>
            <a:r>
              <a:rPr lang="en-US" dirty="0"/>
              <a:t> que </a:t>
            </a:r>
            <a:r>
              <a:rPr lang="en-US" dirty="0" err="1"/>
              <a:t>ya</a:t>
            </a:r>
            <a:r>
              <a:rPr lang="en-US" dirty="0"/>
              <a:t> </a:t>
            </a:r>
            <a:r>
              <a:rPr lang="en-US" dirty="0" err="1"/>
              <a:t>están</a:t>
            </a:r>
            <a:r>
              <a:rPr lang="en-US" dirty="0"/>
              <a:t> </a:t>
            </a:r>
            <a:r>
              <a:rPr lang="en-US" dirty="0" err="1"/>
              <a:t>en</a:t>
            </a:r>
            <a:r>
              <a:rPr lang="en-US" dirty="0"/>
              <a:t> </a:t>
            </a:r>
            <a:r>
              <a:rPr lang="en-US" dirty="0" err="1"/>
              <a:t>proceso</a:t>
            </a:r>
            <a:r>
              <a:rPr lang="en-US" dirty="0"/>
              <a:t> es la </a:t>
            </a:r>
            <a:r>
              <a:rPr lang="en-US" dirty="0" err="1"/>
              <a:t>leyenda</a:t>
            </a:r>
            <a:r>
              <a:rPr lang="en-US" dirty="0"/>
              <a:t> para </a:t>
            </a:r>
            <a:r>
              <a:rPr lang="en-US" dirty="0" err="1"/>
              <a:t>vectores</a:t>
            </a:r>
            <a:r>
              <a:rPr lang="en-US" dirty="0"/>
              <a:t> y </a:t>
            </a:r>
            <a:r>
              <a:rPr lang="en-US" dirty="0" err="1"/>
              <a:t>funciones</a:t>
            </a:r>
            <a:r>
              <a:rPr lang="en-US" dirty="0"/>
              <a:t> para </a:t>
            </a:r>
            <a:r>
              <a:rPr lang="en-US" dirty="0" err="1"/>
              <a:t>transformar</a:t>
            </a:r>
            <a:r>
              <a:rPr lang="en-US" dirty="0"/>
              <a:t> los </a:t>
            </a:r>
            <a:r>
              <a:rPr lang="en-US" dirty="0" err="1"/>
              <a:t>valores</a:t>
            </a:r>
            <a:r>
              <a:rPr lang="en-US" dirty="0"/>
              <a:t> de longitude </a:t>
            </a:r>
            <a:r>
              <a:rPr lang="en-US" dirty="0" err="1"/>
              <a:t>fácilmente</a:t>
            </a:r>
            <a:r>
              <a:rPr lang="en-US" dirty="0"/>
              <a:t> entre </a:t>
            </a:r>
            <a:r>
              <a:rPr lang="en-US" dirty="0" err="1"/>
              <a:t>valores</a:t>
            </a:r>
            <a:r>
              <a:rPr lang="en-US" dirty="0"/>
              <a:t> entre 0 y 360 a </a:t>
            </a:r>
            <a:r>
              <a:rPr lang="en-US" dirty="0" err="1"/>
              <a:t>valores</a:t>
            </a:r>
            <a:r>
              <a:rPr lang="en-US" dirty="0"/>
              <a:t> entre -180 y 180 </a:t>
            </a:r>
            <a:r>
              <a:rPr lang="en-US" dirty="0" err="1"/>
              <a:t>grados</a:t>
            </a:r>
            <a:r>
              <a:rPr lang="en-US" dirty="0"/>
              <a:t>. </a:t>
            </a:r>
          </a:p>
          <a:p>
            <a:endParaRPr lang="en-US" dirty="0"/>
          </a:p>
          <a:p>
            <a:r>
              <a:rPr lang="en-US" dirty="0" err="1"/>
              <a:t>También</a:t>
            </a:r>
            <a:r>
              <a:rPr lang="en-US" dirty="0"/>
              <a:t> </a:t>
            </a:r>
            <a:r>
              <a:rPr lang="en-US" dirty="0" err="1"/>
              <a:t>estoy</a:t>
            </a:r>
            <a:r>
              <a:rPr lang="en-US" dirty="0"/>
              <a:t> </a:t>
            </a:r>
            <a:r>
              <a:rPr lang="en-US" dirty="0" err="1"/>
              <a:t>considerando</a:t>
            </a:r>
            <a:r>
              <a:rPr lang="en-US" dirty="0"/>
              <a:t> </a:t>
            </a:r>
            <a:r>
              <a:rPr lang="en-US" dirty="0" err="1"/>
              <a:t>si</a:t>
            </a:r>
            <a:r>
              <a:rPr lang="en-US" dirty="0"/>
              <a:t> es </a:t>
            </a:r>
            <a:r>
              <a:rPr lang="en-US" dirty="0" err="1"/>
              <a:t>conveniente</a:t>
            </a:r>
            <a:r>
              <a:rPr lang="en-US" dirty="0"/>
              <a:t> que </a:t>
            </a:r>
            <a:r>
              <a:rPr lang="en-US" dirty="0" err="1"/>
              <a:t>separar</a:t>
            </a:r>
            <a:r>
              <a:rPr lang="en-US" dirty="0"/>
              <a:t> las </a:t>
            </a:r>
            <a:r>
              <a:rPr lang="en-US" dirty="0" err="1"/>
              <a:t>extensiones</a:t>
            </a:r>
            <a:r>
              <a:rPr lang="en-US" dirty="0"/>
              <a:t> de </a:t>
            </a:r>
            <a:r>
              <a:rPr lang="en-US" dirty="0" err="1"/>
              <a:t>ggplot</a:t>
            </a:r>
            <a:r>
              <a:rPr lang="en-US" dirty="0"/>
              <a:t> </a:t>
            </a:r>
            <a:r>
              <a:rPr lang="en-US" dirty="0" err="1"/>
              <a:t>en</a:t>
            </a:r>
            <a:r>
              <a:rPr lang="en-US" dirty="0"/>
              <a:t> </a:t>
            </a:r>
            <a:r>
              <a:rPr lang="en-US" dirty="0" err="1"/>
              <a:t>su</a:t>
            </a:r>
            <a:r>
              <a:rPr lang="en-US" dirty="0"/>
              <a:t> </a:t>
            </a:r>
            <a:r>
              <a:rPr lang="en-US" dirty="0" err="1"/>
              <a:t>propio</a:t>
            </a:r>
            <a:r>
              <a:rPr lang="en-US" dirty="0"/>
              <a:t> </a:t>
            </a:r>
            <a:r>
              <a:rPr lang="en-US" dirty="0" err="1"/>
              <a:t>paquete</a:t>
            </a:r>
            <a:r>
              <a:rPr lang="en-US" dirty="0"/>
              <a:t>, </a:t>
            </a:r>
            <a:r>
              <a:rPr lang="en-US" dirty="0" err="1"/>
              <a:t>lejos</a:t>
            </a:r>
            <a:r>
              <a:rPr lang="en-US" dirty="0"/>
              <a:t> de las </a:t>
            </a:r>
            <a:r>
              <a:rPr lang="en-US" dirty="0" err="1"/>
              <a:t>utilidades</a:t>
            </a:r>
            <a:r>
              <a:rPr lang="en-US" dirty="0"/>
              <a:t> </a:t>
            </a:r>
            <a:r>
              <a:rPr lang="en-US" dirty="0" err="1"/>
              <a:t>más</a:t>
            </a:r>
            <a:r>
              <a:rPr lang="en-US" dirty="0"/>
              <a:t> </a:t>
            </a:r>
            <a:r>
              <a:rPr lang="en-US" dirty="0" err="1"/>
              <a:t>específicas</a:t>
            </a:r>
            <a:r>
              <a:rPr lang="en-US" dirty="0"/>
              <a:t>. </a:t>
            </a:r>
          </a:p>
          <a:p>
            <a:endParaRPr lang="en-US" dirty="0"/>
          </a:p>
          <a:p>
            <a:r>
              <a:rPr lang="en-US" dirty="0" err="1"/>
              <a:t>En</a:t>
            </a:r>
            <a:r>
              <a:rPr lang="en-US" dirty="0"/>
              <a:t> </a:t>
            </a:r>
            <a:r>
              <a:rPr lang="en-US" dirty="0" err="1"/>
              <a:t>cualqueir</a:t>
            </a:r>
            <a:r>
              <a:rPr lang="en-US" dirty="0"/>
              <a:t> </a:t>
            </a:r>
            <a:r>
              <a:rPr lang="en-US" dirty="0" err="1"/>
              <a:t>caso</a:t>
            </a:r>
            <a:r>
              <a:rPr lang="en-US" dirty="0"/>
              <a:t>, </a:t>
            </a:r>
            <a:r>
              <a:rPr lang="en-US" dirty="0" err="1"/>
              <a:t>metR</a:t>
            </a:r>
            <a:r>
              <a:rPr lang="en-US" dirty="0"/>
              <a:t> </a:t>
            </a:r>
            <a:r>
              <a:rPr lang="en-US" dirty="0" err="1"/>
              <a:t>va</a:t>
            </a:r>
            <a:r>
              <a:rPr lang="en-US" dirty="0"/>
              <a:t> </a:t>
            </a:r>
            <a:r>
              <a:rPr lang="en-US" dirty="0" err="1"/>
              <a:t>creciendo</a:t>
            </a:r>
            <a:r>
              <a:rPr lang="en-US" dirty="0"/>
              <a:t> </a:t>
            </a:r>
            <a:r>
              <a:rPr lang="en-US" dirty="0" err="1"/>
              <a:t>principalmente</a:t>
            </a:r>
            <a:r>
              <a:rPr lang="en-US" dirty="0"/>
              <a:t> por las </a:t>
            </a:r>
            <a:r>
              <a:rPr lang="en-US" dirty="0" err="1"/>
              <a:t>necesidades</a:t>
            </a:r>
            <a:r>
              <a:rPr lang="en-US" dirty="0"/>
              <a:t> de los </a:t>
            </a:r>
            <a:r>
              <a:rPr lang="en-US" dirty="0" err="1"/>
              <a:t>usuarios</a:t>
            </a:r>
            <a:r>
              <a:rPr lang="en-US" dirty="0"/>
              <a:t>, que por </a:t>
            </a:r>
            <a:r>
              <a:rPr lang="en-US" dirty="0" err="1"/>
              <a:t>ahora</a:t>
            </a:r>
            <a:r>
              <a:rPr lang="en-US" dirty="0"/>
              <a:t> y que </a:t>
            </a:r>
            <a:r>
              <a:rPr lang="en-US" dirty="0" err="1"/>
              <a:t>yo</a:t>
            </a:r>
            <a:r>
              <a:rPr lang="en-US" dirty="0"/>
              <a:t> </a:t>
            </a:r>
            <a:r>
              <a:rPr lang="en-US" dirty="0" err="1"/>
              <a:t>sepa</a:t>
            </a:r>
            <a:r>
              <a:rPr lang="en-US" dirty="0"/>
              <a:t> soy solo </a:t>
            </a:r>
            <a:r>
              <a:rPr lang="en-US" dirty="0" err="1"/>
              <a:t>yo</a:t>
            </a:r>
            <a:r>
              <a:rPr lang="en-US" dirty="0"/>
              <a:t>. Por </a:t>
            </a:r>
            <a:r>
              <a:rPr lang="en-US" dirty="0" err="1"/>
              <a:t>eso</a:t>
            </a:r>
            <a:r>
              <a:rPr lang="en-US" dirty="0"/>
              <a:t> </a:t>
            </a:r>
            <a:r>
              <a:rPr lang="en-US" dirty="0" err="1"/>
              <a:t>espero</a:t>
            </a:r>
            <a:r>
              <a:rPr lang="en-US" dirty="0"/>
              <a:t> que </a:t>
            </a:r>
            <a:r>
              <a:rPr lang="en-US" dirty="0" err="1"/>
              <a:t>si</a:t>
            </a:r>
            <a:r>
              <a:rPr lang="en-US" dirty="0"/>
              <a:t> </a:t>
            </a:r>
            <a:r>
              <a:rPr lang="en-US" dirty="0" err="1"/>
              <a:t>alguno</a:t>
            </a:r>
            <a:r>
              <a:rPr lang="en-US" dirty="0"/>
              <a:t> de </a:t>
            </a:r>
            <a:r>
              <a:rPr lang="en-US" dirty="0" err="1"/>
              <a:t>ustedes</a:t>
            </a:r>
            <a:r>
              <a:rPr lang="en-US" dirty="0"/>
              <a:t> decide </a:t>
            </a:r>
            <a:r>
              <a:rPr lang="en-US" dirty="0" err="1"/>
              <a:t>instalarlo</a:t>
            </a:r>
            <a:r>
              <a:rPr lang="en-US" dirty="0"/>
              <a:t> y </a:t>
            </a:r>
            <a:r>
              <a:rPr lang="en-US" dirty="0" err="1"/>
              <a:t>usarlo</a:t>
            </a:r>
            <a:r>
              <a:rPr lang="en-US" dirty="0"/>
              <a:t>, no </a:t>
            </a:r>
            <a:r>
              <a:rPr lang="en-US" dirty="0" err="1"/>
              <a:t>tengan</a:t>
            </a:r>
            <a:r>
              <a:rPr lang="en-US" dirty="0"/>
              <a:t> </a:t>
            </a:r>
            <a:r>
              <a:rPr lang="en-US" dirty="0" err="1"/>
              <a:t>miedo</a:t>
            </a:r>
            <a:r>
              <a:rPr lang="en-US" dirty="0"/>
              <a:t> de </a:t>
            </a:r>
            <a:r>
              <a:rPr lang="en-US" dirty="0" err="1"/>
              <a:t>ir</a:t>
            </a:r>
            <a:r>
              <a:rPr lang="en-US" dirty="0"/>
              <a:t> al </a:t>
            </a:r>
            <a:r>
              <a:rPr lang="en-US" dirty="0" err="1"/>
              <a:t>repositorio</a:t>
            </a:r>
            <a:r>
              <a:rPr lang="en-US" dirty="0"/>
              <a:t> de </a:t>
            </a:r>
            <a:r>
              <a:rPr lang="en-US" dirty="0" err="1"/>
              <a:t>metR</a:t>
            </a:r>
            <a:r>
              <a:rPr lang="en-US" dirty="0"/>
              <a:t> y </a:t>
            </a:r>
            <a:r>
              <a:rPr lang="en-US" dirty="0" err="1"/>
              <a:t>crear</a:t>
            </a:r>
            <a:r>
              <a:rPr lang="en-US" dirty="0"/>
              <a:t> un issue con </a:t>
            </a:r>
            <a:r>
              <a:rPr lang="en-US" dirty="0" err="1"/>
              <a:t>cualquier</a:t>
            </a:r>
            <a:r>
              <a:rPr lang="en-US" dirty="0"/>
              <a:t> </a:t>
            </a:r>
            <a:r>
              <a:rPr lang="en-US" dirty="0" err="1"/>
              <a:t>sugerencia</a:t>
            </a:r>
            <a:r>
              <a:rPr lang="en-US" dirty="0"/>
              <a:t> o </a:t>
            </a:r>
            <a:r>
              <a:rPr lang="en-US" dirty="0" err="1"/>
              <a:t>problema</a:t>
            </a:r>
            <a:r>
              <a:rPr lang="en-US" dirty="0"/>
              <a:t> que </a:t>
            </a:r>
            <a:r>
              <a:rPr lang="en-US" dirty="0" err="1"/>
              <a:t>tengan</a:t>
            </a:r>
            <a:r>
              <a:rPr lang="en-US" dirty="0"/>
              <a:t>. </a:t>
            </a:r>
          </a:p>
          <a:p>
            <a:r>
              <a:rPr lang="en-US" dirty="0" err="1"/>
              <a:t>Mejor</a:t>
            </a:r>
            <a:r>
              <a:rPr lang="en-US" dirty="0"/>
              <a:t> </a:t>
            </a:r>
            <a:r>
              <a:rPr lang="en-US" dirty="0" err="1"/>
              <a:t>aún</a:t>
            </a:r>
            <a:r>
              <a:rPr lang="en-US" dirty="0"/>
              <a:t>, </a:t>
            </a:r>
            <a:r>
              <a:rPr lang="en-US" dirty="0" err="1"/>
              <a:t>nos</a:t>
            </a:r>
            <a:r>
              <a:rPr lang="en-US" dirty="0"/>
              <a:t> </a:t>
            </a:r>
            <a:r>
              <a:rPr lang="en-US" dirty="0" err="1"/>
              <a:t>quedan</a:t>
            </a:r>
            <a:r>
              <a:rPr lang="en-US" dirty="0"/>
              <a:t> </a:t>
            </a:r>
            <a:r>
              <a:rPr lang="en-US" dirty="0" err="1"/>
              <a:t>unos</a:t>
            </a:r>
            <a:r>
              <a:rPr lang="en-US" dirty="0"/>
              <a:t> 5 </a:t>
            </a:r>
            <a:r>
              <a:rPr lang="en-US" dirty="0" err="1"/>
              <a:t>minutos</a:t>
            </a:r>
            <a:r>
              <a:rPr lang="en-US" dirty="0"/>
              <a:t> de </a:t>
            </a:r>
            <a:r>
              <a:rPr lang="en-US" dirty="0" err="1"/>
              <a:t>presentación</a:t>
            </a:r>
            <a:r>
              <a:rPr lang="en-US" dirty="0"/>
              <a:t> </a:t>
            </a:r>
            <a:r>
              <a:rPr lang="en-US" dirty="0" err="1"/>
              <a:t>así</a:t>
            </a:r>
            <a:r>
              <a:rPr lang="en-US" dirty="0"/>
              <a:t> que </a:t>
            </a:r>
            <a:r>
              <a:rPr lang="en-US" dirty="0" err="1"/>
              <a:t>hagan</a:t>
            </a:r>
            <a:r>
              <a:rPr lang="en-US"/>
              <a:t> sus las </a:t>
            </a:r>
            <a:r>
              <a:rPr lang="en-US" dirty="0" err="1"/>
              <a:t>preguntas</a:t>
            </a:r>
            <a:r>
              <a:rPr lang="en-US" dirty="0"/>
              <a:t> o </a:t>
            </a:r>
            <a:r>
              <a:rPr lang="en-US" dirty="0" err="1"/>
              <a:t>sugerencias</a:t>
            </a:r>
            <a:r>
              <a:rPr lang="en-US" dirty="0"/>
              <a:t> </a:t>
            </a:r>
            <a:r>
              <a:rPr lang="en-US" dirty="0" err="1"/>
              <a:t>ahora</a:t>
            </a:r>
            <a:r>
              <a:rPr lang="en-US" dirty="0"/>
              <a:t>.</a:t>
            </a:r>
          </a:p>
        </p:txBody>
      </p:sp>
      <p:sp>
        <p:nvSpPr>
          <p:cNvPr id="4" name="Slide Number Placeholder 3"/>
          <p:cNvSpPr>
            <a:spLocks noGrp="1"/>
          </p:cNvSpPr>
          <p:nvPr>
            <p:ph type="sldNum" sz="quarter" idx="10"/>
          </p:nvPr>
        </p:nvSpPr>
        <p:spPr/>
        <p:txBody>
          <a:bodyPr/>
          <a:lstStyle/>
          <a:p>
            <a:fld id="{1E238065-DE38-4E1F-8FC6-4F9459B13AE4}" type="slidenum">
              <a:rPr lang="en-GB" smtClean="0"/>
              <a:t>33</a:t>
            </a:fld>
            <a:endParaRPr lang="en-GB"/>
          </a:p>
        </p:txBody>
      </p:sp>
    </p:spTree>
    <p:extLst>
      <p:ext uri="{BB962C8B-B14F-4D97-AF65-F5344CB8AC3E}">
        <p14:creationId xmlns:p14="http://schemas.microsoft.com/office/powerpoint/2010/main" val="60067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Muchas</a:t>
            </a:r>
            <a:r>
              <a:rPr lang="en-US" dirty="0"/>
              <a:t> gracias.</a:t>
            </a:r>
          </a:p>
        </p:txBody>
      </p:sp>
      <p:sp>
        <p:nvSpPr>
          <p:cNvPr id="4" name="Slide Number Placeholder 3"/>
          <p:cNvSpPr>
            <a:spLocks noGrp="1"/>
          </p:cNvSpPr>
          <p:nvPr>
            <p:ph type="sldNum" sz="quarter" idx="10"/>
          </p:nvPr>
        </p:nvSpPr>
        <p:spPr/>
        <p:txBody>
          <a:bodyPr/>
          <a:lstStyle/>
          <a:p>
            <a:fld id="{1E238065-DE38-4E1F-8FC6-4F9459B13AE4}" type="slidenum">
              <a:rPr lang="en-GB" smtClean="0"/>
              <a:t>34</a:t>
            </a:fld>
            <a:endParaRPr lang="en-GB"/>
          </a:p>
        </p:txBody>
      </p:sp>
    </p:spTree>
    <p:extLst>
      <p:ext uri="{BB962C8B-B14F-4D97-AF65-F5344CB8AC3E}">
        <p14:creationId xmlns:p14="http://schemas.microsoft.com/office/powerpoint/2010/main" val="315627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Para campos vectoriales como el viento, además de flechitas, a veces nos gusta usar líneas de corriente, que son más o menos la trayectoria que seguiría una partícula inmersa en ese flujo. Como detalle, no seguimos el consejo de “siempre etiquetar los ejes”, porque es totalmente obvio qué representan. Además, tenemos una extraña forma de representar los números negativos. En vez de -30, escribimos 30S y en vez de -120, escribimos 120W.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Otra cosa que hacemos a veces es poner muchas cosas en el mismo gráfico. Como lo que nos interesa es ver la interacción entre distintas variables, es muy común ver adefesios como este, donde se mezclan contornos sombreados, con dos tipos de contornos en línea y, para colmo, flechas. Noten también el uso de la “flecha de referencia”, que da una idea de la magnitud del viento graficado. </a:t>
            </a:r>
          </a:p>
        </p:txBody>
      </p:sp>
      <p:sp>
        <p:nvSpPr>
          <p:cNvPr id="4" name="Slide Number Placeholder 3"/>
          <p:cNvSpPr>
            <a:spLocks noGrp="1"/>
          </p:cNvSpPr>
          <p:nvPr>
            <p:ph type="sldNum" sz="quarter" idx="10"/>
          </p:nvPr>
        </p:nvSpPr>
        <p:spPr/>
        <p:txBody>
          <a:bodyPr/>
          <a:lstStyle/>
          <a:p>
            <a:fld id="{1E238065-DE38-4E1F-8FC6-4F9459B13AE4}" type="slidenum">
              <a:rPr lang="en-GB" smtClean="0"/>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Dos programas muy usados para hacer estos gráficos son </a:t>
            </a:r>
            <a:r>
              <a:rPr lang="es-AR" dirty="0" err="1"/>
              <a:t>GrADS</a:t>
            </a:r>
            <a:r>
              <a:rPr lang="es-AR" dirty="0"/>
              <a:t> y NCL. Durante la carrera usé mucho </a:t>
            </a:r>
            <a:r>
              <a:rPr lang="es-AR" dirty="0" err="1"/>
              <a:t>GrADS</a:t>
            </a:r>
            <a:r>
              <a:rPr lang="es-AR" dirty="0"/>
              <a:t> y todavía lo sigo usando para chequear rápido los datos ya que se puede generar un gráfico literalmente tipeando 3 teclas.</a:t>
            </a:r>
          </a:p>
          <a:p>
            <a:endParaRPr lang="es-AR" dirty="0"/>
          </a:p>
          <a:p>
            <a:r>
              <a:rPr lang="es-AR" dirty="0"/>
              <a:t>Pero el problema es que ambos programas están limitados en la cantidad de operaciones del tipo estadístico. </a:t>
            </a:r>
            <a:r>
              <a:rPr lang="es-AR" dirty="0" err="1"/>
              <a:t>GrADS</a:t>
            </a:r>
            <a:r>
              <a:rPr lang="es-AR" dirty="0"/>
              <a:t>, por ejemplo, no tiene una función para calcular el desvío estándar, y crear funciones propias es increíblemente complicado. En R, en cambio, </a:t>
            </a:r>
            <a:r>
              <a:rPr lang="es-AR" dirty="0" err="1"/>
              <a:t>tenés</a:t>
            </a:r>
            <a:r>
              <a:rPr lang="es-AR" dirty="0"/>
              <a:t> 2 o 3 paquetes que implementan el método estadístico más oscuro que se te pueda ocurrir, y crear tus propias funciones es facilísimo. </a:t>
            </a:r>
          </a:p>
        </p:txBody>
      </p:sp>
      <p:sp>
        <p:nvSpPr>
          <p:cNvPr id="4" name="Slide Number Placeholder 3"/>
          <p:cNvSpPr>
            <a:spLocks noGrp="1"/>
          </p:cNvSpPr>
          <p:nvPr>
            <p:ph type="sldNum" sz="quarter" idx="10"/>
          </p:nvPr>
        </p:nvSpPr>
        <p:spPr/>
        <p:txBody>
          <a:bodyPr/>
          <a:lstStyle/>
          <a:p>
            <a:fld id="{1E238065-DE38-4E1F-8FC6-4F9459B13AE4}" type="slidenum">
              <a:rPr lang="en-GB" smtClean="0"/>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En cuanto a la visualización de datos espaciales en R, el líder indiscutido es el paquete </a:t>
            </a:r>
            <a:r>
              <a:rPr lang="es-AR" noProof="0" dirty="0" err="1"/>
              <a:t>raster</a:t>
            </a:r>
            <a:r>
              <a:rPr lang="es-AR" noProof="0" dirty="0"/>
              <a:t> y su primo </a:t>
            </a:r>
            <a:r>
              <a:rPr lang="es-AR" noProof="0" dirty="0" err="1"/>
              <a:t>rasterVis</a:t>
            </a:r>
            <a:r>
              <a:rPr lang="es-AR" noProof="0" dirty="0"/>
              <a:t>. Son excelentes paquetes que permiten trabajar con datos espaciales en disco y hacer un montón de cosas. La visualización, como ven, se acerca mucho a lo que estamos acostumbrados los meteorólogos (aunque en estos ejemplos la posición de las etiquetas no está muy buena). </a:t>
            </a:r>
          </a:p>
          <a:p>
            <a:endParaRPr lang="es-AR" noProof="0" dirty="0"/>
          </a:p>
          <a:p>
            <a:r>
              <a:rPr lang="es-AR" noProof="0" dirty="0"/>
              <a:t>Pero yo soy un poco terco y estas soluciones no me terminaban de cerrar. Hace tiempo que me había enamorado de ggplot2 y la filosofía de la gramática de los gráficos y no encontraba forma de usar </a:t>
            </a:r>
            <a:r>
              <a:rPr lang="es-AR" noProof="0" dirty="0" err="1"/>
              <a:t>raster</a:t>
            </a:r>
            <a:r>
              <a:rPr lang="es-AR" noProof="0" dirty="0"/>
              <a:t> con ggplot2. Además, no me siento cómodo teniendo los datos en estructuras relativamente opacas como los </a:t>
            </a:r>
            <a:r>
              <a:rPr lang="es-AR" noProof="0" dirty="0" err="1"/>
              <a:t>rasterbricks</a:t>
            </a:r>
            <a:r>
              <a:rPr lang="es-AR" noProof="0" dirty="0"/>
              <a:t>; prefiero tener vectores, matrices y data </a:t>
            </a:r>
            <a:r>
              <a:rPr lang="es-AR" noProof="0" dirty="0" err="1"/>
              <a:t>frames</a:t>
            </a:r>
            <a:r>
              <a:rPr lang="es-AR" noProof="0" dirty="0"/>
              <a:t> donde puedo ver, tocar y oler los datos por mi cuenta.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Pero el problema es que ggplot2 es que no fue desarrollado por un meteorólogo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y entonces no está preparado para hablar como uno. Como ven, los contornos sombreados no funcionan ni existe una forma simple de etiquetarlos y las legendas de colores tampoco son “meteorológicas”. </a:t>
            </a:r>
          </a:p>
          <a:p>
            <a:endParaRPr lang="es-AR" noProof="0" dirty="0"/>
          </a:p>
          <a:p>
            <a:r>
              <a:rPr lang="es-AR" noProof="0" dirty="0"/>
              <a:t>Pero como esto es código abierto, todos esos problemas son resolubles si uno se remanga y lo programa uno mismo. Y eso hice. De hecho, el desarrollo de </a:t>
            </a:r>
            <a:r>
              <a:rPr lang="es-AR" noProof="0" dirty="0" err="1"/>
              <a:t>metR</a:t>
            </a:r>
            <a:r>
              <a:rPr lang="es-AR" noProof="0" dirty="0"/>
              <a:t> fue un efecto secundario de mi tesis de licenciatura, que desde un principio sabía que quería escribir en </a:t>
            </a:r>
            <a:r>
              <a:rPr lang="es-AR" noProof="0" dirty="0" err="1"/>
              <a:t>markdown</a:t>
            </a:r>
            <a:r>
              <a:rPr lang="es-AR" noProof="0" dirty="0"/>
              <a:t>. </a:t>
            </a:r>
          </a:p>
        </p:txBody>
      </p:sp>
    </p:spTree>
    <p:extLst>
      <p:ext uri="{BB962C8B-B14F-4D97-AF65-F5344CB8AC3E}">
        <p14:creationId xmlns:p14="http://schemas.microsoft.com/office/powerpoint/2010/main" val="44505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0" y="820965"/>
            <a:ext cx="7375781" cy="598657"/>
          </a:xfrm>
        </p:spPr>
        <p:txBody>
          <a:bodyPr anchor="t">
            <a:noAutofit/>
          </a:bodyPr>
          <a:lstStyle>
            <a:lvl1pPr algn="l">
              <a:defRPr sz="4000" b="0" i="0" cap="small" baseline="0">
                <a:solidFill>
                  <a:schemeClr val="tx1"/>
                </a:solidFill>
                <a:latin typeface="Gotham Book" pitchFamily="50" charset="0"/>
              </a:defRPr>
            </a:lvl1pPr>
          </a:lstStyle>
          <a:p>
            <a:r>
              <a:rPr lang="es-AR" dirty="0"/>
              <a:t>TÍTULO DE LA PRESENTACIÓN</a:t>
            </a:r>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Text Placeholder 11"/>
          <p:cNvSpPr>
            <a:spLocks noGrp="1"/>
          </p:cNvSpPr>
          <p:nvPr>
            <p:ph type="body" sz="quarter" idx="10" hasCustomPrompt="1"/>
          </p:nvPr>
        </p:nvSpPr>
        <p:spPr>
          <a:xfrm>
            <a:off x="5796136" y="3364186"/>
            <a:ext cx="2808312" cy="409454"/>
          </a:xfrm>
        </p:spPr>
        <p:txBody>
          <a:bodyPr/>
          <a:lstStyle>
            <a:lvl1pPr marL="635" indent="0" algn="r">
              <a:buNone/>
              <a:defRPr>
                <a:latin typeface="+mn-lt"/>
              </a:defRPr>
            </a:lvl1pPr>
          </a:lstStyle>
          <a:p>
            <a:pPr lvl="0"/>
            <a:r>
              <a:rPr lang="en-US" dirty="0"/>
              <a:t>Elio Campitelli</a:t>
            </a:r>
            <a:endParaRPr lang="en-GB" dirty="0"/>
          </a:p>
        </p:txBody>
      </p:sp>
      <p:cxnSp>
        <p:nvCxnSpPr>
          <p:cNvPr id="14" name="Straight Connector 13"/>
          <p:cNvCxnSpPr>
            <a:cxnSpLocks/>
          </p:cNvCxnSpPr>
          <p:nvPr userDrawn="1"/>
        </p:nvCxnSpPr>
        <p:spPr>
          <a:xfrm flipH="1">
            <a:off x="5364088" y="3773640"/>
            <a:ext cx="4104456" cy="1"/>
          </a:xfrm>
          <a:prstGeom prst="line">
            <a:avLst/>
          </a:prstGeom>
          <a:ln w="44450" cap="rnd">
            <a:solidFill>
              <a:srgbClr val="77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userDrawn="1"/>
        </p:nvCxnSpPr>
        <p:spPr>
          <a:xfrm>
            <a:off x="-540568" y="771550"/>
            <a:ext cx="720080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sz="half" idx="1"/>
          </p:nvPr>
        </p:nvSpPr>
        <p:spPr>
          <a:xfrm>
            <a:off x="457201"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4648207"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AR"/>
          </a:p>
        </p:txBody>
      </p:sp>
      <p:sp>
        <p:nvSpPr>
          <p:cNvPr id="3" name="Text Placeholder 2"/>
          <p:cNvSpPr>
            <a:spLocks noGrp="1"/>
          </p:cNvSpPr>
          <p:nvPr>
            <p:ph type="body" idx="1"/>
          </p:nvPr>
        </p:nvSpPr>
        <p:spPr>
          <a:xfrm>
            <a:off x="457201" y="1151538"/>
            <a:ext cx="4040194"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631444"/>
            <a:ext cx="4040194"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4645040" y="1151538"/>
            <a:ext cx="4041781"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0" y="1631444"/>
            <a:ext cx="4041781"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8" name="Footer Placeholder 7"/>
          <p:cNvSpPr>
            <a:spLocks noGrp="1"/>
          </p:cNvSpPr>
          <p:nvPr>
            <p:ph type="ftr" sz="quarter" idx="11"/>
          </p:nvPr>
        </p:nvSpPr>
        <p:spPr>
          <a:xfrm>
            <a:off x="3124205" y="4768108"/>
            <a:ext cx="2895604" cy="273892"/>
          </a:xfrm>
          <a:prstGeom prst="rect">
            <a:avLst/>
          </a:prstGeom>
        </p:spPr>
        <p:txBody>
          <a:bodyPr/>
          <a:lstStyle/>
          <a:p>
            <a:endParaRPr lang="es-AR"/>
          </a:p>
        </p:txBody>
      </p:sp>
      <p:sp>
        <p:nvSpPr>
          <p:cNvPr id="9" name="Slide Number Placeholder 8"/>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221816"/>
            <a:ext cx="8064908" cy="918264"/>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4" y="1221798"/>
            <a:ext cx="6191259" cy="918134"/>
          </a:xfrm>
        </p:spPr>
        <p:txBody>
          <a:bodyPr anchor="ctr">
            <a:noAutofit/>
          </a:bodyPr>
          <a:lstStyle>
            <a:lvl1pPr marL="0" indent="0">
              <a:buNone/>
              <a:defRPr sz="3000">
                <a:solidFill>
                  <a:schemeClr val="bg1"/>
                </a:solidFill>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23"/>
            <a:ext cx="3008317" cy="871692"/>
          </a:xfrm>
        </p:spPr>
        <p:txBody>
          <a:bodyPr anchor="b"/>
          <a:lstStyle>
            <a:lvl1pPr algn="l">
              <a:defRPr sz="1500" b="1"/>
            </a:lvl1pPr>
          </a:lstStyle>
          <a:p>
            <a:r>
              <a:rPr lang="en-US"/>
              <a:t>Click to edit Master title style</a:t>
            </a:r>
            <a:endParaRPr lang="es-AR"/>
          </a:p>
        </p:txBody>
      </p:sp>
      <p:sp>
        <p:nvSpPr>
          <p:cNvPr id="3" name="Content Placeholder 2"/>
          <p:cNvSpPr>
            <a:spLocks noGrp="1"/>
          </p:cNvSpPr>
          <p:nvPr>
            <p:ph idx="1"/>
          </p:nvPr>
        </p:nvSpPr>
        <p:spPr>
          <a:xfrm>
            <a:off x="3575055" y="204833"/>
            <a:ext cx="5111758" cy="439061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457219" y="1076518"/>
            <a:ext cx="3008317" cy="351891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3601088"/>
            <a:ext cx="5486408" cy="425130"/>
          </a:xfrm>
        </p:spPr>
        <p:txBody>
          <a:bodyPr anchor="b"/>
          <a:lstStyle>
            <a:lvl1pPr algn="l">
              <a:defRPr sz="1500" b="1"/>
            </a:lvl1pPr>
          </a:lstStyle>
          <a:p>
            <a:r>
              <a:rPr lang="en-US"/>
              <a:t>Click to edit Master title style</a:t>
            </a:r>
            <a:endParaRPr lang="es-AR"/>
          </a:p>
        </p:txBody>
      </p:sp>
      <p:sp>
        <p:nvSpPr>
          <p:cNvPr id="3" name="Picture Placeholder 2"/>
          <p:cNvSpPr>
            <a:spLocks noGrp="1"/>
          </p:cNvSpPr>
          <p:nvPr>
            <p:ph type="pic" idx="1"/>
          </p:nvPr>
        </p:nvSpPr>
        <p:spPr>
          <a:xfrm>
            <a:off x="1792291" y="459662"/>
            <a:ext cx="5486408" cy="3086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es-AR"/>
          </a:p>
        </p:txBody>
      </p:sp>
      <p:sp>
        <p:nvSpPr>
          <p:cNvPr id="4" name="Text Placeholder 3"/>
          <p:cNvSpPr>
            <a:spLocks noGrp="1"/>
          </p:cNvSpPr>
          <p:nvPr>
            <p:ph type="body" sz="half" idx="2"/>
          </p:nvPr>
        </p:nvSpPr>
        <p:spPr>
          <a:xfrm>
            <a:off x="1792291" y="4026222"/>
            <a:ext cx="5486408" cy="60375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0" y="206019"/>
            <a:ext cx="2057403" cy="438941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457201" y="206019"/>
            <a:ext cx="6019809" cy="43894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4" name="Footer Placeholder 3"/>
          <p:cNvSpPr>
            <a:spLocks noGrp="1"/>
          </p:cNvSpPr>
          <p:nvPr>
            <p:ph type="ftr" sz="quarter" idx="11"/>
          </p:nvPr>
        </p:nvSpPr>
        <p:spPr>
          <a:xfrm>
            <a:off x="3124205" y="4768108"/>
            <a:ext cx="2895604" cy="273892"/>
          </a:xfrm>
          <a:prstGeom prst="rect">
            <a:avLst/>
          </a:prstGeom>
        </p:spPr>
        <p:txBody>
          <a:bodyPr/>
          <a:lstStyle/>
          <a:p>
            <a:endParaRPr lang="es-AR"/>
          </a:p>
        </p:txBody>
      </p:sp>
      <p:sp>
        <p:nvSpPr>
          <p:cNvPr id="5" name="Slide Number Placeholder 4"/>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a:cxnSpLocks/>
          </p:cNvCxnSpPr>
          <p:nvPr userDrawn="1"/>
        </p:nvCxnSpPr>
        <p:spPr>
          <a:xfrm flipV="1">
            <a:off x="-396552" y="771550"/>
            <a:ext cx="576064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small" baseline="0">
                <a:latin typeface="Gotham Book" pitchFamily="50" charset="0"/>
              </a:defRPr>
            </a:lvl1pPr>
          </a:lstStyle>
          <a:p>
            <a:pPr lvl="0"/>
            <a:r>
              <a:rPr lang="en-GB" dirty="0"/>
              <a:t>SUBTÍTULO</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a:cxnSpLocks/>
          </p:cNvCxnSpPr>
          <p:nvPr userDrawn="1"/>
        </p:nvCxnSpPr>
        <p:spPr>
          <a:xfrm flipV="1">
            <a:off x="-540568" y="771550"/>
            <a:ext cx="5904656"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none" baseline="0">
                <a:latin typeface="Fira Code" pitchFamily="49" charset="0"/>
                <a:ea typeface="Fira Code" pitchFamily="49" charset="0"/>
              </a:defRPr>
            </a:lvl1pPr>
          </a:lstStyle>
          <a:p>
            <a:pPr lvl="0"/>
            <a:r>
              <a:rPr lang="en-GB" dirty="0" err="1"/>
              <a:t>funcion</a:t>
            </a:r>
            <a:r>
              <a:rPr lang="en-GB" dirty="0"/>
              <a:t>()</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236604"/>
            <a:ext cx="10081135" cy="14044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558708"/>
            <a:ext cx="8712981" cy="918134"/>
          </a:xfrm>
        </p:spPr>
        <p:txBody>
          <a:bodyPr anchor="ctr">
            <a:noAutofit/>
          </a:bodyPr>
          <a:lstStyle>
            <a:lvl1pPr marL="0" indent="0">
              <a:buNone/>
              <a:defRPr sz="3600" b="0" u="none" cap="small" baseline="0">
                <a:solidFill>
                  <a:schemeClr val="bg1"/>
                </a:solid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437338"/>
            <a:ext cx="7993074" cy="2971394"/>
          </a:xfrm>
        </p:spPr>
        <p:txBody>
          <a:bodyPr>
            <a:normAutofit/>
          </a:bodyPr>
          <a:lstStyle>
            <a:lvl1pPr marL="0" indent="0">
              <a:buNone/>
              <a:defRPr sz="2100"/>
            </a:lvl1pPr>
            <a:lvl2pPr marL="342900" indent="0">
              <a:buNone/>
              <a:defRPr/>
            </a:lvl2pPr>
            <a:lvl3pPr marL="685800" indent="0">
              <a:buNone/>
              <a:defRPr/>
            </a:lvl3pPr>
            <a:lvl4pPr marL="1028700" indent="0">
              <a:buNone/>
              <a:defRPr/>
            </a:lvl4pPr>
            <a:lvl5pPr marL="1371600" indent="0">
              <a:buNone/>
              <a:defRPr/>
            </a:lvl5pPr>
          </a:lstStyle>
          <a:p>
            <a:pPr lvl="0"/>
            <a:r>
              <a:rPr lang="en-US" dirty="0" err="1"/>
              <a:t>Descripción</a:t>
            </a:r>
            <a:endParaRPr lang="es-AR" dirty="0"/>
          </a:p>
        </p:txBody>
      </p:sp>
      <p:sp>
        <p:nvSpPr>
          <p:cNvPr id="6" name="Rounded Rectangle 5"/>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4" y="-128573"/>
            <a:ext cx="10081135" cy="545556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1/9/2018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167803"/>
            <a:ext cx="10081135" cy="415919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554706"/>
            <a:ext cx="8712013" cy="918134"/>
          </a:xfrm>
          <a:noFill/>
        </p:spPr>
        <p:txBody>
          <a:bodyPr anchor="ctr">
            <a:noAutofit/>
          </a:bodyPr>
          <a:lstStyle>
            <a:lvl1pPr marL="0" indent="0" algn="r">
              <a:buNone/>
              <a:defRPr sz="3600" b="0" u="none" cap="small" baseline="0">
                <a:pattFill prst="trellis">
                  <a:fgClr>
                    <a:srgbClr val="8F001E"/>
                  </a:fgClr>
                  <a:bgClr>
                    <a:srgbClr val="640015"/>
                  </a:bgClr>
                </a:patt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330168"/>
            <a:ext cx="8064512" cy="3510583"/>
          </a:xfrm>
        </p:spPr>
        <p:txBody>
          <a:bodyPr>
            <a:normAutofit/>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6016"/>
            <a:ext cx="8229612" cy="857401"/>
          </a:xfrm>
          <a:prstGeom prst="rect">
            <a:avLst/>
          </a:prstGeom>
        </p:spPr>
        <p:txBody>
          <a:bodyPr vert="horz" lIns="91440" tIns="45720" rIns="91440" bIns="45720" rtlCol="0" anchor="ctr">
            <a:normAutofit/>
          </a:bodyPr>
          <a:lstStyle/>
          <a:p>
            <a:r>
              <a:rPr lang="en-US" dirty="0"/>
              <a:t>Click to edit Master title style</a:t>
            </a:r>
            <a:endParaRPr lang="es-AR" dirty="0"/>
          </a:p>
        </p:txBody>
      </p:sp>
      <p:sp>
        <p:nvSpPr>
          <p:cNvPr id="3" name="Text Placeholder 2"/>
          <p:cNvSpPr>
            <a:spLocks noGrp="1"/>
          </p:cNvSpPr>
          <p:nvPr>
            <p:ph type="body" idx="1"/>
          </p:nvPr>
        </p:nvSpPr>
        <p:spPr>
          <a:xfrm>
            <a:off x="457201" y="1200363"/>
            <a:ext cx="8229612" cy="33950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685800" rtl="0" eaLnBrk="1" latinLnBrk="0" hangingPunct="1">
        <a:spcBef>
          <a:spcPct val="0"/>
        </a:spcBef>
        <a:buNone/>
        <a:defRPr sz="3300" kern="1200" cap="small" baseline="0">
          <a:solidFill>
            <a:schemeClr val="tx1"/>
          </a:solidFill>
          <a:latin typeface="Gotham Black" pitchFamily="50" charset="0"/>
          <a:ea typeface="+mj-ea"/>
          <a:cs typeface="+mj-cs"/>
        </a:defRPr>
      </a:lvl1pPr>
    </p:titleStyle>
    <p:bodyStyle>
      <a:lvl1pPr marL="257175" indent="-256540" algn="l" defTabSz="685800" rtl="0" eaLnBrk="1" latinLnBrk="0" hangingPunct="1">
        <a:spcBef>
          <a:spcPct val="15000"/>
        </a:spcBef>
        <a:buFont typeface="Arial" charset="0"/>
        <a:buChar char="•"/>
        <a:defRPr sz="2400" kern="1200">
          <a:solidFill>
            <a:schemeClr val="tx1"/>
          </a:solidFill>
          <a:latin typeface="Gotham Black" pitchFamily="50" charset="0"/>
          <a:ea typeface="+mn-ea"/>
          <a:cs typeface="+mn-cs"/>
        </a:defRPr>
      </a:lvl1pPr>
      <a:lvl2pPr marL="557530" indent="-213995" algn="l" defTabSz="685800" rtl="0" eaLnBrk="1" latinLnBrk="0" hangingPunct="1">
        <a:spcBef>
          <a:spcPct val="15000"/>
        </a:spcBef>
        <a:buFont typeface="Arial" charset="0"/>
        <a:buChar char="–"/>
        <a:defRPr sz="2100" kern="1200">
          <a:solidFill>
            <a:schemeClr val="tx1"/>
          </a:solidFill>
          <a:latin typeface="Gotham Black" pitchFamily="50" charset="0"/>
          <a:ea typeface="+mn-ea"/>
          <a:cs typeface="+mn-cs"/>
        </a:defRPr>
      </a:lvl2pPr>
      <a:lvl3pPr marL="857250" indent="-170815" algn="l" defTabSz="685800" rtl="0" eaLnBrk="1" latinLnBrk="0" hangingPunct="1">
        <a:spcBef>
          <a:spcPct val="15000"/>
        </a:spcBef>
        <a:buFont typeface="Arial" charset="0"/>
        <a:buChar char="•"/>
        <a:defRPr sz="1800" kern="1200">
          <a:solidFill>
            <a:schemeClr val="tx1"/>
          </a:solidFill>
          <a:latin typeface="Gotham Black" pitchFamily="50" charset="0"/>
          <a:ea typeface="+mn-ea"/>
          <a:cs typeface="+mn-cs"/>
        </a:defRPr>
      </a:lvl3pPr>
      <a:lvl4pPr marL="12001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4pPr>
      <a:lvl5pPr marL="15430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5pPr>
      <a:lvl6pPr marL="18865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820965"/>
            <a:ext cx="7375781" cy="2110825"/>
          </a:xfrm>
        </p:spPr>
        <p:txBody>
          <a:bodyPr/>
          <a:lstStyle/>
          <a:p>
            <a:r>
              <a:rPr lang="en-GB" sz="4400" dirty="0" err="1"/>
              <a:t>met</a:t>
            </a:r>
            <a:r>
              <a:rPr lang="en-GB" sz="4400" dirty="0" err="1">
                <a:latin typeface="Gotham Bold" pitchFamily="50" charset="0"/>
              </a:rPr>
              <a:t>R</a:t>
            </a:r>
            <a:r>
              <a:rPr lang="en-GB" dirty="0"/>
              <a:t> </a:t>
            </a:r>
            <a:br>
              <a:rPr lang="en-GB" dirty="0"/>
            </a:br>
            <a:r>
              <a:rPr lang="es-ES" sz="3200" dirty="0"/>
              <a:t>Visualización y manejo de datos meteorológicos</a:t>
            </a:r>
            <a:endParaRPr lang="en-GB" sz="3600" dirty="0"/>
          </a:p>
        </p:txBody>
      </p:sp>
      <p:sp>
        <p:nvSpPr>
          <p:cNvPr id="3" name="Text Placeholder 2"/>
          <p:cNvSpPr>
            <a:spLocks noGrp="1"/>
          </p:cNvSpPr>
          <p:nvPr>
            <p:ph type="body" sz="quarter" idx="10"/>
          </p:nvPr>
        </p:nvSpPr>
        <p:spPr>
          <a:xfrm>
            <a:off x="6228184" y="3350739"/>
            <a:ext cx="2376264" cy="409454"/>
          </a:xfrm>
        </p:spPr>
        <p:txBody>
          <a:bodyPr>
            <a:noAutofit/>
          </a:bodyPr>
          <a:lstStyle/>
          <a:p>
            <a:r>
              <a:rPr lang="en-GB" dirty="0">
                <a:latin typeface="Gotham Book" panose="02000604040000020004" pitchFamily="50" charset="0"/>
              </a:rPr>
              <a:t>Elio Campitelli</a:t>
            </a:r>
          </a:p>
        </p:txBody>
      </p:sp>
      <p:sp>
        <p:nvSpPr>
          <p:cNvPr id="4" name="Text Placeholder 2">
            <a:extLst>
              <a:ext uri="{FF2B5EF4-FFF2-40B4-BE49-F238E27FC236}">
                <a16:creationId xmlns:a16="http://schemas.microsoft.com/office/drawing/2014/main" id="{B1F32E41-7954-49A5-9DD7-75C518C66056}"/>
              </a:ext>
            </a:extLst>
          </p:cNvPr>
          <p:cNvSpPr txBox="1">
            <a:spLocks/>
          </p:cNvSpPr>
          <p:nvPr/>
        </p:nvSpPr>
        <p:spPr>
          <a:xfrm>
            <a:off x="6228184" y="3932328"/>
            <a:ext cx="2376264" cy="871670"/>
          </a:xfrm>
          <a:prstGeom prst="rect">
            <a:avLst/>
          </a:prstGeom>
        </p:spPr>
        <p:txBody>
          <a:bodyPr vert="horz" lIns="91440" tIns="45720" rIns="91440" bIns="45720" rtlCol="0">
            <a:noAutofit/>
          </a:bodyPr>
          <a:lstStyle>
            <a:lvl1pPr marL="635" indent="0" algn="r" defTabSz="685800" rtl="0" eaLnBrk="1" latinLnBrk="0" hangingPunct="1">
              <a:spcBef>
                <a:spcPct val="15000"/>
              </a:spcBef>
              <a:buFont typeface="Arial" charset="0"/>
              <a:buNone/>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charset="0"/>
              <a:buChar char="–"/>
              <a:defRPr sz="2100" kern="1200">
                <a:solidFill>
                  <a:schemeClr val="tx1"/>
                </a:solidFill>
                <a:latin typeface="Gotham Black" pitchFamily="50" charset="0"/>
                <a:ea typeface="+mn-ea"/>
                <a:cs typeface="+mn-cs"/>
              </a:defRPr>
            </a:lvl2pPr>
            <a:lvl3pPr marL="857250" indent="-170815" algn="l" defTabSz="685800" rtl="0" eaLnBrk="1" latinLnBrk="0" hangingPunct="1">
              <a:spcBef>
                <a:spcPct val="15000"/>
              </a:spcBef>
              <a:buFont typeface="Arial" charset="0"/>
              <a:buChar char="•"/>
              <a:defRPr sz="1800" kern="1200">
                <a:solidFill>
                  <a:schemeClr val="tx1"/>
                </a:solidFill>
                <a:latin typeface="Gotham Black" pitchFamily="50" charset="0"/>
                <a:ea typeface="+mn-ea"/>
                <a:cs typeface="+mn-cs"/>
              </a:defRPr>
            </a:lvl3pPr>
            <a:lvl4pPr marL="12001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4pPr>
            <a:lvl5pPr marL="15430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5pPr>
            <a:lvl6pPr marL="18865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9pPr>
          </a:lstStyle>
          <a:p>
            <a:r>
              <a:rPr lang="en-GB" sz="2000" dirty="0">
                <a:latin typeface="Font Awesome 5 Brands Regular" panose="02000503000000000000" pitchFamily="50" charset="0"/>
              </a:rPr>
              <a:t></a:t>
            </a:r>
            <a:r>
              <a:rPr lang="en-GB" sz="2000" dirty="0">
                <a:solidFill>
                  <a:srgbClr val="08A0E9"/>
                </a:solidFill>
                <a:latin typeface="Font Awesome 5 Brands Regular" panose="02000503000000000000" pitchFamily="50" charset="0"/>
              </a:rPr>
              <a:t> </a:t>
            </a:r>
            <a:r>
              <a:rPr lang="en-GB" sz="2000" dirty="0" err="1"/>
              <a:t>eliocamp</a:t>
            </a:r>
            <a:endParaRPr lang="en-GB" sz="2000" dirty="0"/>
          </a:p>
          <a:p>
            <a:r>
              <a:rPr lang="en-GB" sz="2000" dirty="0">
                <a:solidFill>
                  <a:srgbClr val="08A0E9"/>
                </a:solidFill>
                <a:latin typeface="Font Awesome 5 Brands Regular" panose="02000503000000000000" pitchFamily="50" charset="0"/>
              </a:rPr>
              <a:t></a:t>
            </a:r>
            <a:r>
              <a:rPr lang="en-GB" sz="2000" dirty="0">
                <a:solidFill>
                  <a:srgbClr val="08A0E9"/>
                </a:solidFill>
                <a:latin typeface="Gotham Book" panose="02000604040000020004" pitchFamily="50" charset="0"/>
              </a:rPr>
              <a:t> </a:t>
            </a:r>
            <a:r>
              <a:rPr lang="en-GB" sz="2000" dirty="0" err="1">
                <a:latin typeface="Gotham Book" panose="02000604040000020004" pitchFamily="50" charset="0"/>
              </a:rPr>
              <a:t>d_olivaw</a:t>
            </a:r>
            <a:endParaRPr lang="en-GB" sz="2000" dirty="0">
              <a:latin typeface="Gotham Book" panose="02000604040000020004" pitchFamily="50" charset="0"/>
            </a:endParaRPr>
          </a:p>
          <a:p>
            <a:endParaRPr lang="en-GB" sz="2000" dirty="0">
              <a:latin typeface="Gotham Book" panose="02000604040000020004" pitchFamily="50" charset="0"/>
            </a:endParaRPr>
          </a:p>
        </p:txBody>
      </p:sp>
      <p:pic>
        <p:nvPicPr>
          <p:cNvPr id="5" name="Picture 4">
            <a:extLst>
              <a:ext uri="{FF2B5EF4-FFF2-40B4-BE49-F238E27FC236}">
                <a16:creationId xmlns:a16="http://schemas.microsoft.com/office/drawing/2014/main" id="{436A51BC-2F4A-425B-9541-4C6E5483B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3839153"/>
            <a:ext cx="1023632" cy="966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geom_contour_fill</a:t>
            </a:r>
            <a:r>
              <a:rPr lang="en-GB" dirty="0"/>
              <a:t>()</a:t>
            </a:r>
          </a:p>
        </p:txBody>
      </p:sp>
      <p:pic>
        <p:nvPicPr>
          <p:cNvPr id="6" name="Picture 5">
            <a:extLst>
              <a:ext uri="{FF2B5EF4-FFF2-40B4-BE49-F238E27FC236}">
                <a16:creationId xmlns:a16="http://schemas.microsoft.com/office/drawing/2014/main" id="{35C5D19B-D903-456C-AB7C-B583B598A0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geom_text_contour</a:t>
            </a:r>
            <a:r>
              <a:rPr lang="en-GB" dirty="0"/>
              <a:t>()</a:t>
            </a:r>
          </a:p>
        </p:txBody>
      </p:sp>
      <p:pic>
        <p:nvPicPr>
          <p:cNvPr id="8" name="Picture 7">
            <a:extLst>
              <a:ext uri="{FF2B5EF4-FFF2-40B4-BE49-F238E27FC236}">
                <a16:creationId xmlns:a16="http://schemas.microsoft.com/office/drawing/2014/main" id="{7B5A1150-A7CE-4784-9B7B-C207D303A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2" name="Picture 1"/>
          <p:cNvPicPr>
            <a:picLocks noChangeAspect="1"/>
          </p:cNvPicPr>
          <p:nvPr/>
        </p:nvPicPr>
        <p:blipFill>
          <a:blip r:embed="rId3"/>
          <a:stretch>
            <a:fillRect/>
          </a:stretch>
        </p:blipFill>
        <p:spPr>
          <a:xfrm>
            <a:off x="2301103" y="923226"/>
            <a:ext cx="4541794" cy="3952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13" name="Picture 12">
            <a:extLst>
              <a:ext uri="{FF2B5EF4-FFF2-40B4-BE49-F238E27FC236}">
                <a16:creationId xmlns:a16="http://schemas.microsoft.com/office/drawing/2014/main" id="{09A45AEC-F1AC-4BAF-BD93-3FA03497C5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7" name="Picture 6">
            <a:extLst>
              <a:ext uri="{FF2B5EF4-FFF2-40B4-BE49-F238E27FC236}">
                <a16:creationId xmlns:a16="http://schemas.microsoft.com/office/drawing/2014/main" id="{51B88CB6-2ADE-4DC1-95E3-F792BD1D250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5" name="Picture 4">
            <a:extLst>
              <a:ext uri="{FF2B5EF4-FFF2-40B4-BE49-F238E27FC236}">
                <a16:creationId xmlns:a16="http://schemas.microsoft.com/office/drawing/2014/main" id="{F5943333-D73A-4663-8BA1-5FBFCAB5013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163850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sp>
        <p:nvSpPr>
          <p:cNvPr id="2" name="TextBox 1">
            <a:extLst>
              <a:ext uri="{FF2B5EF4-FFF2-40B4-BE49-F238E27FC236}">
                <a16:creationId xmlns:a16="http://schemas.microsoft.com/office/drawing/2014/main" id="{52E36E38-A892-4554-844C-67C91780E925}"/>
              </a:ext>
            </a:extLst>
          </p:cNvPr>
          <p:cNvSpPr txBox="1"/>
          <p:nvPr/>
        </p:nvSpPr>
        <p:spPr>
          <a:xfrm>
            <a:off x="467544" y="3939902"/>
            <a:ext cx="8352928" cy="1140143"/>
          </a:xfrm>
          <a:prstGeom prst="roundRect">
            <a:avLst>
              <a:gd name="adj" fmla="val 6307"/>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geom_segment</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xend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scale*u, </a:t>
            </a:r>
            <a:r>
              <a:rPr lang="en-US" sz="1600" dirty="0" err="1">
                <a:latin typeface="Fira Code" panose="020B0509050000020004" pitchFamily="49" charset="0"/>
                <a:ea typeface="Fira Code" panose="020B0509050000020004" pitchFamily="49" charset="0"/>
              </a:rPr>
              <a:t>yend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scale*v),</a:t>
            </a:r>
          </a:p>
          <a:p>
            <a:r>
              <a:rPr lang="en-US" sz="1600" dirty="0">
                <a:latin typeface="Fira Code" panose="020B0509050000020004" pitchFamily="49" charset="0"/>
                <a:ea typeface="Fira Code" panose="020B0509050000020004" pitchFamily="49" charset="0"/>
              </a:rPr>
              <a:t>                arrow = </a:t>
            </a:r>
            <a:r>
              <a:rPr lang="en-US" sz="1600" dirty="0" err="1">
                <a:latin typeface="Fira Code" panose="020B0509050000020004" pitchFamily="49" charset="0"/>
                <a:ea typeface="Fira Code" panose="020B0509050000020004" pitchFamily="49" charset="0"/>
              </a:rPr>
              <a:t>my_arrow</a:t>
            </a:r>
            <a:r>
              <a:rPr lang="en-US" sz="1600" dirty="0">
                <a:latin typeface="Fira Code" panose="020B0509050000020004" pitchFamily="49" charset="0"/>
                <a:ea typeface="Fira Code" panose="020B0509050000020004" pitchFamily="49" charset="0"/>
              </a:rPr>
              <a:t>)</a:t>
            </a:r>
          </a:p>
        </p:txBody>
      </p:sp>
      <p:pic>
        <p:nvPicPr>
          <p:cNvPr id="7" name="Picture 6">
            <a:extLst>
              <a:ext uri="{FF2B5EF4-FFF2-40B4-BE49-F238E27FC236}">
                <a16:creationId xmlns:a16="http://schemas.microsoft.com/office/drawing/2014/main" id="{46F52E6C-CFF9-4153-99A8-6BF8630AF0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757"/>
          <a:stretch/>
        </p:blipFill>
        <p:spPr>
          <a:xfrm>
            <a:off x="252975" y="1081275"/>
            <a:ext cx="8638050" cy="27795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8" name="Picture 7">
            <a:extLst>
              <a:ext uri="{FF2B5EF4-FFF2-40B4-BE49-F238E27FC236}">
                <a16:creationId xmlns:a16="http://schemas.microsoft.com/office/drawing/2014/main" id="{4FEB4F90-9588-4762-96E7-DD881F09F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2265600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7" name="Picture 6">
            <a:extLst>
              <a:ext uri="{FF2B5EF4-FFF2-40B4-BE49-F238E27FC236}">
                <a16:creationId xmlns:a16="http://schemas.microsoft.com/office/drawing/2014/main" id="{936EB7A9-1EBB-4A08-BA9B-0C23A738D3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20" b="10582"/>
          <a:stretch/>
        </p:blipFill>
        <p:spPr>
          <a:xfrm>
            <a:off x="1763688" y="812801"/>
            <a:ext cx="5143500" cy="4330699"/>
          </a:xfrm>
          <a:prstGeom prst="rect">
            <a:avLst/>
          </a:prstGeom>
        </p:spPr>
      </p:pic>
    </p:spTree>
    <p:extLst>
      <p:ext uri="{BB962C8B-B14F-4D97-AF65-F5344CB8AC3E}">
        <p14:creationId xmlns:p14="http://schemas.microsoft.com/office/powerpoint/2010/main" val="16284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3273253D-2DCF-4B6F-A127-257024EFF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412113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grpSp>
        <p:nvGrpSpPr>
          <p:cNvPr id="7" name="Group 6">
            <a:extLst>
              <a:ext uri="{FF2B5EF4-FFF2-40B4-BE49-F238E27FC236}">
                <a16:creationId xmlns:a16="http://schemas.microsoft.com/office/drawing/2014/main" id="{A81BA344-0CAF-414B-AB03-7AF87FBD5912}"/>
              </a:ext>
            </a:extLst>
          </p:cNvPr>
          <p:cNvGrpSpPr/>
          <p:nvPr/>
        </p:nvGrpSpPr>
        <p:grpSpPr>
          <a:xfrm>
            <a:off x="1250552" y="812091"/>
            <a:ext cx="6868001" cy="4179806"/>
            <a:chOff x="1435112" y="812091"/>
            <a:chExt cx="6868001" cy="4179806"/>
          </a:xfrm>
        </p:grpSpPr>
        <p:pic>
          <p:nvPicPr>
            <p:cNvPr id="5" name="Picture 4">
              <a:extLst>
                <a:ext uri="{FF2B5EF4-FFF2-40B4-BE49-F238E27FC236}">
                  <a16:creationId xmlns:a16="http://schemas.microsoft.com/office/drawing/2014/main" id="{EC0A2AEC-46CE-478E-835F-7EAB6FB04C2A}"/>
                </a:ext>
              </a:extLst>
            </p:cNvPr>
            <p:cNvPicPr>
              <a:picLocks noChangeAspect="1"/>
            </p:cNvPicPr>
            <p:nvPr/>
          </p:nvPicPr>
          <p:blipFill rotWithShape="1">
            <a:blip r:embed="rId3">
              <a:extLst>
                <a:ext uri="{28A0092B-C50C-407E-A947-70E740481C1C}">
                  <a14:useLocalDpi xmlns:a14="http://schemas.microsoft.com/office/drawing/2010/main" val="0"/>
                </a:ext>
              </a:extLst>
            </a:blip>
            <a:srcRect t="10237" b="14952"/>
            <a:stretch/>
          </p:blipFill>
          <p:spPr>
            <a:xfrm>
              <a:off x="1435112" y="812091"/>
              <a:ext cx="6642897" cy="3847891"/>
            </a:xfrm>
            <a:prstGeom prst="rect">
              <a:avLst/>
            </a:prstGeom>
          </p:spPr>
        </p:pic>
        <p:pic>
          <p:nvPicPr>
            <p:cNvPr id="8" name="Picture 7">
              <a:extLst>
                <a:ext uri="{FF2B5EF4-FFF2-40B4-BE49-F238E27FC236}">
                  <a16:creationId xmlns:a16="http://schemas.microsoft.com/office/drawing/2014/main" id="{7D09DE6B-59CC-41D3-B880-3D53C28D7AF6}"/>
                </a:ext>
              </a:extLst>
            </p:cNvPr>
            <p:cNvPicPr>
              <a:picLocks noChangeAspect="1"/>
            </p:cNvPicPr>
            <p:nvPr/>
          </p:nvPicPr>
          <p:blipFill rotWithShape="1">
            <a:blip r:embed="rId3">
              <a:extLst>
                <a:ext uri="{28A0092B-C50C-407E-A947-70E740481C1C}">
                  <a14:useLocalDpi xmlns:a14="http://schemas.microsoft.com/office/drawing/2010/main" val="0"/>
                </a:ext>
              </a:extLst>
            </a:blip>
            <a:srcRect t="88007" b="4993"/>
            <a:stretch/>
          </p:blipFill>
          <p:spPr>
            <a:xfrm>
              <a:off x="1660216" y="4631857"/>
              <a:ext cx="6642897" cy="36004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1DADCE41-5DE3-43EF-9EAC-524E2D661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
        <p:nvSpPr>
          <p:cNvPr id="5" name="TextBox 4">
            <a:extLst>
              <a:ext uri="{FF2B5EF4-FFF2-40B4-BE49-F238E27FC236}">
                <a16:creationId xmlns:a16="http://schemas.microsoft.com/office/drawing/2014/main" id="{64D8BE75-F02F-48C2-B046-F63324744800}"/>
              </a:ext>
            </a:extLst>
          </p:cNvPr>
          <p:cNvSpPr txBox="1"/>
          <p:nvPr/>
        </p:nvSpPr>
        <p:spPr>
          <a:xfrm>
            <a:off x="629562" y="3917220"/>
            <a:ext cx="7884876" cy="886778"/>
          </a:xfrm>
          <a:prstGeom prst="roundRect">
            <a:avLst>
              <a:gd name="adj" fmla="val 5478"/>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geom_vector</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(dx = u, </a:t>
            </a:r>
            <a:r>
              <a:rPr lang="en-US" sz="1600" dirty="0" err="1">
                <a:latin typeface="Fira Code" panose="020B0509050000020004" pitchFamily="49" charset="0"/>
                <a:ea typeface="Fira Code" panose="020B0509050000020004" pitchFamily="49" charset="0"/>
              </a:rPr>
              <a:t>dy</a:t>
            </a:r>
            <a:r>
              <a:rPr lang="en-US" sz="1600" dirty="0">
                <a:latin typeface="Fira Code" panose="020B0509050000020004" pitchFamily="49" charset="0"/>
                <a:ea typeface="Fira Code" panose="020B0509050000020004" pitchFamily="49" charset="0"/>
              </a:rPr>
              <a:t> = v), skip = </a:t>
            </a:r>
            <a:r>
              <a:rPr lang="en-US" sz="1600" dirty="0">
                <a:solidFill>
                  <a:srgbClr val="CD538A"/>
                </a:solidFill>
                <a:latin typeface="Fira Code" panose="020B0509050000020004" pitchFamily="49" charset="0"/>
                <a:ea typeface="Fira Code" panose="020B0509050000020004" pitchFamily="49" charset="0"/>
              </a:rPr>
              <a:t>2</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min.mag</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 0.05</a:t>
            </a:r>
            <a:r>
              <a:rPr lang="en-US" sz="1600" dirty="0">
                <a:latin typeface="Fira Code" panose="020B0509050000020004" pitchFamily="49" charset="0"/>
                <a:ea typeface="Fira Code" panose="020B0509050000020004" pitchFamily="49" charset="0"/>
              </a:rPr>
              <a:t>) </a:t>
            </a:r>
          </a:p>
        </p:txBody>
      </p:sp>
    </p:spTree>
    <p:extLst>
      <p:ext uri="{BB962C8B-B14F-4D97-AF65-F5344CB8AC3E}">
        <p14:creationId xmlns:p14="http://schemas.microsoft.com/office/powerpoint/2010/main" val="414035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spTree>
    <p:extLst>
      <p:ext uri="{BB962C8B-B14F-4D97-AF65-F5344CB8AC3E}">
        <p14:creationId xmlns:p14="http://schemas.microsoft.com/office/powerpoint/2010/main" val="3625567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5" name="Picture 14">
            <a:extLst>
              <a:ext uri="{FF2B5EF4-FFF2-40B4-BE49-F238E27FC236}">
                <a16:creationId xmlns:a16="http://schemas.microsoft.com/office/drawing/2014/main" id="{C4433D71-ADAF-4BEF-AD66-CDB615F4C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9" name="Picture 8">
            <a:extLst>
              <a:ext uri="{FF2B5EF4-FFF2-40B4-BE49-F238E27FC236}">
                <a16:creationId xmlns:a16="http://schemas.microsoft.com/office/drawing/2014/main" id="{1C68C5C6-66F8-4323-AD35-A65F5F56D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7" name="Picture 16">
            <a:extLst>
              <a:ext uri="{FF2B5EF4-FFF2-40B4-BE49-F238E27FC236}">
                <a16:creationId xmlns:a16="http://schemas.microsoft.com/office/drawing/2014/main" id="{6C389983-DD80-490B-983D-4483014428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656"/>
          <a:stretch/>
        </p:blipFill>
        <p:spPr>
          <a:xfrm>
            <a:off x="252975" y="1081275"/>
            <a:ext cx="7199345" cy="2980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17" name="Picture 16">
            <a:extLst>
              <a:ext uri="{FF2B5EF4-FFF2-40B4-BE49-F238E27FC236}">
                <a16:creationId xmlns:a16="http://schemas.microsoft.com/office/drawing/2014/main" id="{7DCA0F00-4658-4791-A3DB-36B7E9374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50" b="12889"/>
          <a:stretch/>
        </p:blipFill>
        <p:spPr>
          <a:xfrm>
            <a:off x="2000250" y="856342"/>
            <a:ext cx="5143500" cy="38608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Tree>
    <p:extLst>
      <p:ext uri="{BB962C8B-B14F-4D97-AF65-F5344CB8AC3E}">
        <p14:creationId xmlns:p14="http://schemas.microsoft.com/office/powerpoint/2010/main" val="318027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
        <p:nvSpPr>
          <p:cNvPr id="8" name="Rectangle: Rounded Corners 7">
            <a:extLst>
              <a:ext uri="{FF2B5EF4-FFF2-40B4-BE49-F238E27FC236}">
                <a16:creationId xmlns:a16="http://schemas.microsoft.com/office/drawing/2014/main" id="{9589D5CF-E74C-459F-AEFE-320D77E53132}"/>
              </a:ext>
            </a:extLst>
          </p:cNvPr>
          <p:cNvSpPr/>
          <p:nvPr/>
        </p:nvSpPr>
        <p:spPr>
          <a:xfrm>
            <a:off x="1115616" y="4422899"/>
            <a:ext cx="6912768" cy="669131"/>
          </a:xfrm>
          <a:prstGeom prst="roundRect">
            <a:avLst>
              <a:gd name="adj" fmla="val 14003"/>
            </a:avLst>
          </a:prstGeom>
          <a:solidFill>
            <a:srgbClr val="FDF6E3"/>
          </a:solidFill>
          <a:ln w="3175">
            <a:solidFill>
              <a:srgbClr val="FCF2D4"/>
            </a:solidFill>
          </a:ln>
        </p:spPr>
        <p:txBody>
          <a:bodyPr wrap="square" lIns="182880" tIns="182880" rIns="182880" bIns="182880">
            <a:spAutoFit/>
          </a:bodyPr>
          <a:lstStyle/>
          <a:p>
            <a:pPr algn="ctr"/>
            <a:r>
              <a:rPr lang="en-US" sz="1600" dirty="0">
                <a:latin typeface="Fira Code" panose="020B0509050000020004" pitchFamily="49" charset="0"/>
                <a:ea typeface="Fira Code" panose="020B0509050000020004" pitchFamily="49" charset="0"/>
              </a:rPr>
              <a:t>data &lt;- </a:t>
            </a:r>
            <a:r>
              <a:rPr lang="en-US" sz="1600" dirty="0" err="1">
                <a:solidFill>
                  <a:srgbClr val="8EA013"/>
                </a:solidFill>
                <a:latin typeface="Fira Code" panose="020B0509050000020004" pitchFamily="49" charset="0"/>
                <a:ea typeface="Fira Code" panose="020B0509050000020004" pitchFamily="49" charset="0"/>
              </a:rPr>
              <a:t>ggperiodic</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periodic</a:t>
            </a:r>
            <a:r>
              <a:rPr lang="en-US" sz="1600" dirty="0">
                <a:latin typeface="Fira Code" panose="020B0509050000020004" pitchFamily="49" charset="0"/>
                <a:ea typeface="Fira Code" panose="020B0509050000020004" pitchFamily="49" charset="0"/>
              </a:rPr>
              <a:t>(data,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0</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360</a:t>
            </a:r>
            <a:r>
              <a:rPr lang="en-US" sz="16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69469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grpSp>
        <p:nvGrpSpPr>
          <p:cNvPr id="9" name="Group 8">
            <a:extLst>
              <a:ext uri="{FF2B5EF4-FFF2-40B4-BE49-F238E27FC236}">
                <a16:creationId xmlns:a16="http://schemas.microsoft.com/office/drawing/2014/main" id="{F1CE587A-1C5C-422F-B33A-08198DEB0CF8}"/>
              </a:ext>
            </a:extLst>
          </p:cNvPr>
          <p:cNvGrpSpPr/>
          <p:nvPr/>
        </p:nvGrpSpPr>
        <p:grpSpPr>
          <a:xfrm>
            <a:off x="1250552" y="812091"/>
            <a:ext cx="6868001" cy="4179806"/>
            <a:chOff x="1435112" y="812091"/>
            <a:chExt cx="6868001" cy="4179806"/>
          </a:xfrm>
        </p:grpSpPr>
        <p:pic>
          <p:nvPicPr>
            <p:cNvPr id="10" name="Picture 9">
              <a:extLst>
                <a:ext uri="{FF2B5EF4-FFF2-40B4-BE49-F238E27FC236}">
                  <a16:creationId xmlns:a16="http://schemas.microsoft.com/office/drawing/2014/main" id="{2DCCEDDD-9473-487F-A10E-67EA0B079ACD}"/>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t="10237" b="14952"/>
            <a:stretch/>
          </p:blipFill>
          <p:spPr>
            <a:xfrm>
              <a:off x="1435112" y="812091"/>
              <a:ext cx="6642897" cy="3847891"/>
            </a:xfrm>
            <a:prstGeom prst="rect">
              <a:avLst/>
            </a:prstGeom>
          </p:spPr>
        </p:pic>
        <p:pic>
          <p:nvPicPr>
            <p:cNvPr id="11" name="Picture 10">
              <a:extLst>
                <a:ext uri="{FF2B5EF4-FFF2-40B4-BE49-F238E27FC236}">
                  <a16:creationId xmlns:a16="http://schemas.microsoft.com/office/drawing/2014/main" id="{2DBC9329-24F5-4E5B-AEC2-D0F84FA9130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t="88007" b="4993"/>
            <a:stretch/>
          </p:blipFill>
          <p:spPr>
            <a:xfrm>
              <a:off x="1660216" y="4631857"/>
              <a:ext cx="6642897" cy="360040"/>
            </a:xfrm>
            <a:prstGeom prst="rect">
              <a:avLst/>
            </a:prstGeom>
          </p:spPr>
        </p:pic>
      </p:grpSp>
      <p:sp>
        <p:nvSpPr>
          <p:cNvPr id="3" name="TextBox 2">
            <a:extLst>
              <a:ext uri="{FF2B5EF4-FFF2-40B4-BE49-F238E27FC236}">
                <a16:creationId xmlns:a16="http://schemas.microsoft.com/office/drawing/2014/main" id="{EA8D6484-B28E-4A9A-9CAC-429C41112822}"/>
              </a:ext>
            </a:extLst>
          </p:cNvPr>
          <p:cNvSpPr txBox="1"/>
          <p:nvPr/>
        </p:nvSpPr>
        <p:spPr>
          <a:xfrm rot="21062726">
            <a:off x="1662415" y="2146152"/>
            <a:ext cx="6269377" cy="110799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600" dirty="0">
                <a:ln>
                  <a:solidFill>
                    <a:schemeClr val="tx1"/>
                  </a:solidFill>
                </a:ln>
                <a:solidFill>
                  <a:srgbClr val="FF0000"/>
                </a:solidFill>
                <a:latin typeface="+mj-lt"/>
              </a:rPr>
              <a:t>#</a:t>
            </a:r>
            <a:r>
              <a:rPr lang="en-US" sz="6600" dirty="0" err="1">
                <a:ln>
                  <a:solidFill>
                    <a:schemeClr val="tx1"/>
                  </a:solidFill>
                </a:ln>
                <a:solidFill>
                  <a:srgbClr val="FF0000"/>
                </a:solidFill>
                <a:latin typeface="+mj-lt"/>
              </a:rPr>
              <a:t>EndRainbow</a:t>
            </a:r>
            <a:endParaRPr lang="en-US" sz="6600" dirty="0">
              <a:ln>
                <a:solidFill>
                  <a:schemeClr val="tx1"/>
                </a:solidFill>
              </a:ln>
              <a:solidFill>
                <a:srgbClr val="FF0000"/>
              </a:solidFill>
              <a:latin typeface="+mj-lt"/>
            </a:endParaRPr>
          </a:p>
        </p:txBody>
      </p:sp>
    </p:spTree>
    <p:extLst>
      <p:ext uri="{BB962C8B-B14F-4D97-AF65-F5344CB8AC3E}">
        <p14:creationId xmlns:p14="http://schemas.microsoft.com/office/powerpoint/2010/main" val="318720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Rounded Corners 3">
            <a:extLst>
              <a:ext uri="{FF2B5EF4-FFF2-40B4-BE49-F238E27FC236}">
                <a16:creationId xmlns:a16="http://schemas.microsoft.com/office/drawing/2014/main" id="{8E921F62-EC1A-4A5D-AF32-E79CF3756968}"/>
              </a:ext>
            </a:extLst>
          </p:cNvPr>
          <p:cNvSpPr/>
          <p:nvPr/>
        </p:nvSpPr>
        <p:spPr>
          <a:xfrm>
            <a:off x="150900" y="987574"/>
            <a:ext cx="8842200" cy="3604736"/>
          </a:xfrm>
          <a:prstGeom prst="roundRect">
            <a:avLst>
              <a:gd name="adj" fmla="val 1812"/>
            </a:avLst>
          </a:prstGeom>
          <a:solidFill>
            <a:srgbClr val="FDF6E3"/>
          </a:solidFill>
          <a:ln w="3175">
            <a:solidFill>
              <a:srgbClr val="FCF2D4"/>
            </a:solidFill>
          </a:ln>
          <a:effectLst/>
        </p:spPr>
        <p:txBody>
          <a:bodyPr wrap="square" lIns="182880" tIns="182880" rIns="182880" bIns="182880">
            <a:spAutoFit/>
          </a:bodyPr>
          <a:lstStyle/>
          <a:p>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nc_open</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"psi.mon.mean.nc"</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lon</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lat</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level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"level"</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time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"time"</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"psi"</a:t>
            </a:r>
            <a:r>
              <a:rPr lang="en-US" sz="1600" dirty="0">
                <a:latin typeface="Fira Code" panose="020B0509050000020004" pitchFamily="49" charset="0"/>
                <a:ea typeface="Fira Code" panose="020B0509050000020004" pitchFamily="49" charset="0"/>
              </a:rPr>
              <a:t>, start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count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collapse_degen</a:t>
            </a:r>
            <a:r>
              <a:rPr lang="en-US" sz="1600" dirty="0">
                <a:latin typeface="Fira Code" panose="020B0509050000020004" pitchFamily="49" charset="0"/>
                <a:ea typeface="Fira Code" panose="020B0509050000020004" pitchFamily="49" charset="0"/>
              </a:rPr>
              <a:t> = </a:t>
            </a:r>
            <a:r>
              <a:rPr lang="en-US" sz="1600" dirty="0">
                <a:solidFill>
                  <a:srgbClr val="BB9314"/>
                </a:solidFill>
                <a:latin typeface="Fira Code" panose="020B0509050000020004" pitchFamily="49" charset="0"/>
                <a:ea typeface="Fira Code" panose="020B0509050000020004" pitchFamily="49" charset="0"/>
              </a:rPr>
              <a:t>FALSE</a:t>
            </a:r>
            <a:r>
              <a:rPr lang="en-US" sz="1600" dirty="0">
                <a:latin typeface="Fira Code" panose="020B0509050000020004" pitchFamily="49" charset="0"/>
                <a:ea typeface="Fira Code" panose="020B0509050000020004" pitchFamily="49" charset="0"/>
              </a:rPr>
              <a:t>)</a:t>
            </a:r>
          </a:p>
          <a:p>
            <a:r>
              <a:rPr lang="en-US" sz="1600" dirty="0" err="1">
                <a:solidFill>
                  <a:srgbClr val="378FCC"/>
                </a:solidFill>
                <a:latin typeface="Fira Code" panose="020B0509050000020004" pitchFamily="49" charset="0"/>
                <a:ea typeface="Fira Code" panose="020B0509050000020004" pitchFamily="49" charset="0"/>
              </a:rPr>
              <a:t>dimnames</a:t>
            </a:r>
            <a:r>
              <a:rPr lang="en-US" sz="1600" dirty="0">
                <a:latin typeface="Fira Code" panose="020B0509050000020004" pitchFamily="49" charset="0"/>
                <a:ea typeface="Fira Code" panose="020B0509050000020004" pitchFamily="49" charset="0"/>
              </a:rPr>
              <a:t>(stream) &lt;-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level = level[</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time = time)</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a:solidFill>
                  <a:srgbClr val="8EA013"/>
                </a:solidFill>
                <a:latin typeface="Fira Code" panose="020B0509050000020004" pitchFamily="49" charset="0"/>
                <a:ea typeface="Fira Code" panose="020B0509050000020004" pitchFamily="49" charset="0"/>
              </a:rPr>
              <a:t>reshape2</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melt</a:t>
            </a:r>
            <a:r>
              <a:rPr lang="en-US" sz="1600" dirty="0">
                <a:latin typeface="Fira Code" panose="020B0509050000020004" pitchFamily="49" charset="0"/>
                <a:ea typeface="Fira Code" panose="020B0509050000020004" pitchFamily="49" charset="0"/>
              </a:rPr>
              <a:t>(stream)</a:t>
            </a:r>
          </a:p>
        </p:txBody>
      </p:sp>
    </p:spTree>
    <p:extLst>
      <p:ext uri="{BB962C8B-B14F-4D97-AF65-F5344CB8AC3E}">
        <p14:creationId xmlns:p14="http://schemas.microsoft.com/office/powerpoint/2010/main" val="17395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Rounded Corners 3">
            <a:extLst>
              <a:ext uri="{FF2B5EF4-FFF2-40B4-BE49-F238E27FC236}">
                <a16:creationId xmlns:a16="http://schemas.microsoft.com/office/drawing/2014/main" id="{6C1904DF-4E33-450E-8955-A77E2AE3EAD4}"/>
              </a:ext>
            </a:extLst>
          </p:cNvPr>
          <p:cNvSpPr/>
          <p:nvPr/>
        </p:nvSpPr>
        <p:spPr>
          <a:xfrm>
            <a:off x="192024" y="987552"/>
            <a:ext cx="8759952" cy="878443"/>
          </a:xfrm>
          <a:prstGeom prst="roundRect">
            <a:avLst>
              <a:gd name="adj" fmla="val 4800"/>
            </a:avLst>
          </a:prstGeom>
          <a:solidFill>
            <a:srgbClr val="FDF6E3"/>
          </a:solidFill>
          <a:ln w="3175">
            <a:solidFill>
              <a:srgbClr val="FCF2D4"/>
            </a:solidFill>
          </a:ln>
        </p:spPr>
        <p:txBody>
          <a:bodyPr wrap="square" lIns="182880" tIns="182880" rIns="182880" bIns="182880">
            <a:spAutoFit/>
          </a:bodyPr>
          <a:lstStyle/>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ReadNetCDF</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“psi.mon.mean.nc"</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                     subset =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(level = </a:t>
            </a:r>
            <a:r>
              <a:rPr lang="en-US" sz="1600" dirty="0">
                <a:solidFill>
                  <a:srgbClr val="CD538A"/>
                </a:solidFill>
                <a:latin typeface="Fira Code" panose="020B0509050000020004" pitchFamily="49" charset="0"/>
                <a:ea typeface="Fira Code" panose="020B0509050000020004" pitchFamily="49" charset="0"/>
              </a:rPr>
              <a:t>0.2101</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a:solidFill>
                  <a:srgbClr val="CD538A"/>
                </a:solidFill>
                <a:latin typeface="Fira Code" panose="020B0509050000020004" pitchFamily="49" charset="0"/>
                <a:ea typeface="Fira Code" panose="020B0509050000020004" pitchFamily="49" charset="0"/>
              </a:rPr>
              <a:t>-90:60</a:t>
            </a:r>
            <a:r>
              <a:rPr lang="en-US" sz="1600" dirty="0">
                <a:latin typeface="Fira Code" panose="020B0509050000020004" pitchFamily="49" charset="0"/>
                <a:ea typeface="Fira Code" panose="020B0509050000020004" pitchFamily="49" charset="0"/>
              </a:rPr>
              <a:t>))</a:t>
            </a:r>
          </a:p>
        </p:txBody>
      </p:sp>
      <p:sp>
        <p:nvSpPr>
          <p:cNvPr id="8" name="Rectangle 7">
            <a:extLst>
              <a:ext uri="{FF2B5EF4-FFF2-40B4-BE49-F238E27FC236}">
                <a16:creationId xmlns:a16="http://schemas.microsoft.com/office/drawing/2014/main" id="{CC0B58DF-3AE7-4007-9FC6-CED6A859F12F}"/>
              </a:ext>
            </a:extLst>
          </p:cNvPr>
          <p:cNvSpPr/>
          <p:nvPr/>
        </p:nvSpPr>
        <p:spPr>
          <a:xfrm>
            <a:off x="1655676" y="2844100"/>
            <a:ext cx="5832648" cy="1815882"/>
          </a:xfrm>
          <a:prstGeom prst="rect">
            <a:avLst/>
          </a:prstGeom>
          <a:ln>
            <a:noFill/>
          </a:ln>
        </p:spPr>
        <p:txBody>
          <a:bodyPr wrap="square">
            <a:spAutoFit/>
          </a:bodyPr>
          <a:lstStyle/>
          <a:p>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level        psi       time</a:t>
            </a:r>
          </a:p>
          <a:p>
            <a:r>
              <a:rPr lang="en-US" sz="1600" dirty="0">
                <a:latin typeface="Fira Code" panose="020B0509050000020004" pitchFamily="49" charset="0"/>
                <a:ea typeface="Fira Code" panose="020B0509050000020004" pitchFamily="49" charset="0"/>
              </a:rPr>
              <a:t>1: 0.000 59.9986 0.2101 -130896128 1948-01-01</a:t>
            </a:r>
          </a:p>
          <a:p>
            <a:r>
              <a:rPr lang="en-US" sz="1600" dirty="0">
                <a:latin typeface="Fira Code" panose="020B0509050000020004" pitchFamily="49" charset="0"/>
                <a:ea typeface="Fira Code" panose="020B0509050000020004" pitchFamily="49" charset="0"/>
              </a:rPr>
              <a:t>2: 1.875 59.9986 0.2101 -130666440 1948-01-01</a:t>
            </a:r>
          </a:p>
          <a:p>
            <a:r>
              <a:rPr lang="en-US" sz="1600" dirty="0">
                <a:latin typeface="Fira Code" panose="020B0509050000020004" pitchFamily="49" charset="0"/>
                <a:ea typeface="Fira Code" panose="020B0509050000020004" pitchFamily="49" charset="0"/>
              </a:rPr>
              <a:t>3: 3.750 59.9986 0.2101 -130443560 1948-01-01</a:t>
            </a:r>
          </a:p>
          <a:p>
            <a:r>
              <a:rPr lang="en-US" sz="1600" dirty="0">
                <a:latin typeface="Fira Code" panose="020B0509050000020004" pitchFamily="49" charset="0"/>
                <a:ea typeface="Fira Code" panose="020B0509050000020004" pitchFamily="49" charset="0"/>
              </a:rPr>
              <a:t>4: 5.625 59.9986 0.2101 -130222264 1948-01-01</a:t>
            </a:r>
          </a:p>
          <a:p>
            <a:r>
              <a:rPr lang="en-US" sz="1600" dirty="0">
                <a:latin typeface="Fira Code" panose="020B0509050000020004" pitchFamily="49" charset="0"/>
                <a:ea typeface="Fira Code" panose="020B0509050000020004" pitchFamily="49" charset="0"/>
              </a:rPr>
              <a:t>5: 7.500 59.9986 0.2101 -129993216 1948-01-01</a:t>
            </a:r>
          </a:p>
          <a:p>
            <a:r>
              <a:rPr lang="en-US" sz="1600" dirty="0">
                <a:latin typeface="Fira Code" panose="020B0509050000020004" pitchFamily="49" charset="0"/>
                <a:ea typeface="Fira Code" panose="020B0509050000020004" pitchFamily="49" charset="0"/>
              </a:rPr>
              <a:t>6: 9.375 59.9986 0.2101 -129735152 1948-01-01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650A6-DD87-4BAC-8ECF-BACBA834F2B5}"/>
              </a:ext>
            </a:extLst>
          </p:cNvPr>
          <p:cNvSpPr>
            <a:spLocks noGrp="1"/>
          </p:cNvSpPr>
          <p:nvPr>
            <p:ph type="body" sz="quarter" idx="10"/>
          </p:nvPr>
        </p:nvSpPr>
        <p:spPr/>
        <p:txBody>
          <a:bodyPr>
            <a:normAutofit lnSpcReduction="10000"/>
          </a:bodyPr>
          <a:lstStyle/>
          <a:p>
            <a:r>
              <a:rPr lang="en-US" dirty="0" err="1"/>
              <a:t>Ot</a:t>
            </a:r>
            <a:r>
              <a:rPr lang="en-US" dirty="0" err="1">
                <a:latin typeface="Gotham Black" panose="02000604040000020004" pitchFamily="50" charset="0"/>
              </a:rPr>
              <a:t>r</a:t>
            </a:r>
            <a:r>
              <a:rPr lang="en-US" dirty="0" err="1"/>
              <a:t>as</a:t>
            </a:r>
            <a:r>
              <a:rPr lang="en-US" dirty="0"/>
              <a:t> </a:t>
            </a:r>
            <a:r>
              <a:rPr lang="en-US" dirty="0" err="1"/>
              <a:t>funciones</a:t>
            </a:r>
            <a:endParaRPr lang="en-US" dirty="0"/>
          </a:p>
        </p:txBody>
      </p:sp>
      <p:sp>
        <p:nvSpPr>
          <p:cNvPr id="4" name="TextBox 3">
            <a:extLst>
              <a:ext uri="{FF2B5EF4-FFF2-40B4-BE49-F238E27FC236}">
                <a16:creationId xmlns:a16="http://schemas.microsoft.com/office/drawing/2014/main" id="{869E1185-826A-439A-850C-E1ACF8A8B7DA}"/>
              </a:ext>
            </a:extLst>
          </p:cNvPr>
          <p:cNvSpPr txBox="1"/>
          <p:nvPr/>
        </p:nvSpPr>
        <p:spPr>
          <a:xfrm>
            <a:off x="710579" y="1060737"/>
            <a:ext cx="6768752" cy="424731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GB" sz="1600" dirty="0" err="1">
                <a:latin typeface="Fira Code" panose="020B0509050000020004" pitchFamily="49" charset="0"/>
                <a:ea typeface="Fira Code" panose="020B0509050000020004" pitchFamily="49" charset="0"/>
              </a:rPr>
              <a:t>geom_text_contour</a:t>
            </a:r>
            <a:r>
              <a:rPr lang="en-GB"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stat_subset</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EOF()</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ImputeEOF</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Interpolate()</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Derivate()</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FitWave</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BuildWave</a:t>
            </a:r>
            <a:r>
              <a:rPr lang="en-US" sz="1600" dirty="0">
                <a:latin typeface="Fira Code" panose="020B0509050000020004" pitchFamily="49" charset="0"/>
                <a:ea typeface="Fira Code" panose="020B0509050000020004" pitchFamily="49" charset="0"/>
              </a:rPr>
              <a:t>() y </a:t>
            </a:r>
            <a:r>
              <a:rPr lang="en-US" sz="1600" dirty="0" err="1">
                <a:latin typeface="Fira Code" panose="020B0509050000020004" pitchFamily="49" charset="0"/>
                <a:ea typeface="Fira Code" panose="020B0509050000020004" pitchFamily="49" charset="0"/>
              </a:rPr>
              <a:t>FilterWave</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FitLm</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GeostrophicWindw</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Funciones</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termodinámicas</a:t>
            </a:r>
            <a:r>
              <a:rPr lang="en-US" sz="1600" dirty="0">
                <a:latin typeface="Fira Code" panose="020B0509050000020004" pitchFamily="49" charset="0"/>
                <a:ea typeface="Fira Code" panose="020B0509050000020004" pitchFamily="49" charset="0"/>
              </a:rPr>
              <a:t>: </a:t>
            </a:r>
          </a:p>
          <a:p>
            <a:pPr marL="742950" lvl="1"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IdealGas</a:t>
            </a:r>
            <a:r>
              <a:rPr lang="en-US" sz="1600" dirty="0">
                <a:latin typeface="Fira Code" panose="020B0509050000020004" pitchFamily="49" charset="0"/>
                <a:ea typeface="Fira Code" panose="020B0509050000020004" pitchFamily="49" charset="0"/>
              </a:rPr>
              <a:t>()</a:t>
            </a:r>
          </a:p>
          <a:p>
            <a:pPr marL="742950" lvl="1"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ClausiusClapeyron</a:t>
            </a:r>
            <a:r>
              <a:rPr lang="en-US" sz="1600" dirty="0">
                <a:latin typeface="Fira Code" panose="020B0509050000020004" pitchFamily="49" charset="0"/>
                <a:ea typeface="Fira Code" panose="020B0509050000020004" pitchFamily="49" charset="0"/>
              </a:rPr>
              <a:t>() …</a:t>
            </a:r>
          </a:p>
          <a:p>
            <a:pPr marL="285750" indent="-285750">
              <a:spcBef>
                <a:spcPts val="600"/>
              </a:spcBef>
              <a:buFont typeface="Arial" panose="020B0604020202020204" pitchFamily="34" charset="0"/>
              <a:buChar char="•"/>
            </a:pPr>
            <a:endParaRPr lang="en-US" sz="1600" dirty="0">
              <a:latin typeface="Fira Code" panose="020B0509050000020004" pitchFamily="49" charset="0"/>
              <a:ea typeface="Fira Code" panose="020B0509050000020004" pitchFamily="49" charset="0"/>
            </a:endParaRPr>
          </a:p>
        </p:txBody>
      </p:sp>
    </p:spTree>
    <p:extLst>
      <p:ext uri="{BB962C8B-B14F-4D97-AF65-F5344CB8AC3E}">
        <p14:creationId xmlns:p14="http://schemas.microsoft.com/office/powerpoint/2010/main" val="148925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16776-C672-41E3-BB18-755B14FB2D08}"/>
              </a:ext>
            </a:extLst>
          </p:cNvPr>
          <p:cNvSpPr>
            <a:spLocks noGrp="1"/>
          </p:cNvSpPr>
          <p:nvPr>
            <p:ph type="body" sz="quarter" idx="10"/>
          </p:nvPr>
        </p:nvSpPr>
        <p:spPr/>
        <p:txBody>
          <a:bodyPr>
            <a:normAutofit lnSpcReduction="10000"/>
          </a:bodyPr>
          <a:lstStyle/>
          <a:p>
            <a:r>
              <a:rPr lang="en-US" dirty="0" err="1"/>
              <a:t>Futu</a:t>
            </a:r>
            <a:r>
              <a:rPr lang="en-US" dirty="0" err="1">
                <a:latin typeface="Gotham Black" panose="02000604040000020004" pitchFamily="50" charset="0"/>
              </a:rPr>
              <a:t>r</a:t>
            </a:r>
            <a:r>
              <a:rPr lang="en-US" dirty="0" err="1"/>
              <a:t>o</a:t>
            </a:r>
            <a:endParaRPr lang="en-US" dirty="0"/>
          </a:p>
        </p:txBody>
      </p:sp>
    </p:spTree>
    <p:extLst>
      <p:ext uri="{BB962C8B-B14F-4D97-AF65-F5344CB8AC3E}">
        <p14:creationId xmlns:p14="http://schemas.microsoft.com/office/powerpoint/2010/main" val="2140666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D513A-8C06-4EB5-A0CD-C670CD654CF5}"/>
              </a:ext>
            </a:extLst>
          </p:cNvPr>
          <p:cNvSpPr txBox="1"/>
          <p:nvPr/>
        </p:nvSpPr>
        <p:spPr>
          <a:xfrm>
            <a:off x="532093" y="2958286"/>
            <a:ext cx="7200800" cy="1869679"/>
          </a:xfrm>
          <a:prstGeom prst="rect">
            <a:avLst/>
          </a:prstGeom>
          <a:noFill/>
        </p:spPr>
        <p:txBody>
          <a:bodyPr wrap="square" rtlCol="0">
            <a:spAutoFit/>
          </a:bodyPr>
          <a:lstStyle/>
          <a:p>
            <a:pPr>
              <a:lnSpc>
                <a:spcPct val="150000"/>
              </a:lnSpc>
            </a:pPr>
            <a:r>
              <a:rPr lang="en-GB" sz="2400" dirty="0">
                <a:solidFill>
                  <a:schemeClr val="bg1"/>
                </a:solidFill>
                <a:latin typeface="Font Awesome 5 Brands Regular" panose="02000503000000000000" pitchFamily="50" charset="0"/>
              </a:rPr>
              <a:t> </a:t>
            </a:r>
            <a:r>
              <a:rPr lang="en-US" sz="2400" dirty="0">
                <a:solidFill>
                  <a:schemeClr val="bg1"/>
                </a:solidFill>
              </a:rPr>
              <a:t>github.com/</a:t>
            </a:r>
            <a:r>
              <a:rPr lang="en-US" sz="2400" dirty="0" err="1">
                <a:solidFill>
                  <a:schemeClr val="bg1"/>
                </a:solidFill>
              </a:rPr>
              <a:t>eliocamp</a:t>
            </a:r>
            <a:r>
              <a:rPr lang="en-US" sz="2400" dirty="0">
                <a:solidFill>
                  <a:schemeClr val="bg1"/>
                </a:solidFill>
              </a:rPr>
              <a:t>/</a:t>
            </a:r>
            <a:r>
              <a:rPr lang="en-US" sz="2400" dirty="0" err="1">
                <a:solidFill>
                  <a:schemeClr val="bg1"/>
                </a:solidFill>
              </a:rPr>
              <a:t>metR</a:t>
            </a:r>
            <a:r>
              <a:rPr lang="en-US" sz="2400" dirty="0">
                <a:solidFill>
                  <a:schemeClr val="bg1"/>
                </a:solidFill>
              </a:rPr>
              <a:t>/</a:t>
            </a:r>
            <a:r>
              <a:rPr lang="en-US" sz="3200" dirty="0">
                <a:solidFill>
                  <a:schemeClr val="bg1"/>
                </a:solidFill>
              </a:rPr>
              <a:t>issues</a:t>
            </a:r>
            <a:endParaRPr lang="en-US" sz="2400" dirty="0">
              <a:solidFill>
                <a:schemeClr val="bg1"/>
              </a:solidFill>
              <a:latin typeface="Font Awesome 5 Free Solid" panose="02000503000000000000" pitchFamily="50" charset="0"/>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metR</a:t>
            </a:r>
            <a:endParaRPr lang="en-US" sz="2400" dirty="0">
              <a:solidFill>
                <a:schemeClr val="bg1"/>
              </a:solidFill>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codigo</a:t>
            </a:r>
            <a:r>
              <a:rPr lang="en-US" sz="2400" dirty="0">
                <a:solidFill>
                  <a:schemeClr val="bg1"/>
                </a:solidFill>
              </a:rPr>
              <a:t>-r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795"/>
          <a:stretch>
            <a:fillRect/>
          </a:stretch>
        </p:blipFill>
        <p:spPr>
          <a:xfrm>
            <a:off x="1161035" y="915566"/>
            <a:ext cx="6821930" cy="3839100"/>
          </a:xfrm>
          <a:prstGeom prst="rect">
            <a:avLst/>
          </a:prstGeom>
        </p:spPr>
      </p:pic>
      <p:sp>
        <p:nvSpPr>
          <p:cNvPr id="9" name="Text Placeholder 1"/>
          <p:cNvSpPr>
            <a:spLocks noGrp="1"/>
          </p:cNvSpPr>
          <p:nvPr>
            <p:ph type="body" sz="quarter" idx="10"/>
          </p:nvPr>
        </p:nvSpPr>
        <p:spPr>
          <a:xfrm>
            <a:off x="322262" y="195263"/>
            <a:ext cx="5977929"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08" b="1911"/>
          <a:stretch>
            <a:fillRect/>
          </a:stretch>
        </p:blipFill>
        <p:spPr>
          <a:xfrm>
            <a:off x="2051720" y="828021"/>
            <a:ext cx="5544616" cy="4285021"/>
          </a:xfrm>
          <a:prstGeom prst="rect">
            <a:avLst/>
          </a:prstGeom>
        </p:spPr>
      </p:pic>
      <p:sp>
        <p:nvSpPr>
          <p:cNvPr id="8" name="Text Placeholder 1"/>
          <p:cNvSpPr>
            <a:spLocks noGrp="1"/>
          </p:cNvSpPr>
          <p:nvPr>
            <p:ph type="body" sz="quarter" idx="10"/>
          </p:nvPr>
        </p:nvSpPr>
        <p:spPr>
          <a:xfrm>
            <a:off x="322262" y="195263"/>
            <a:ext cx="5544615"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a:t>Estado del </a:t>
            </a:r>
            <a:r>
              <a:rPr lang="en-GB" dirty="0" err="1"/>
              <a:t>a</a:t>
            </a:r>
            <a:r>
              <a:rPr lang="en-GB" dirty="0" err="1">
                <a:latin typeface="Gotham Black" pitchFamily="50" charset="0"/>
              </a:rPr>
              <a:t>r</a:t>
            </a:r>
            <a:r>
              <a:rPr lang="en-GB" dirty="0" err="1"/>
              <a:t>te</a:t>
            </a:r>
            <a:endParaRPr lang="en-GB" dirty="0"/>
          </a:p>
        </p:txBody>
      </p:sp>
      <p:pic>
        <p:nvPicPr>
          <p:cNvPr id="3" name="Picture 2"/>
          <p:cNvPicPr>
            <a:picLocks noChangeAspect="1"/>
          </p:cNvPicPr>
          <p:nvPr/>
        </p:nvPicPr>
        <p:blipFill>
          <a:blip r:embed="rId3"/>
          <a:stretch>
            <a:fillRect/>
          </a:stretch>
        </p:blipFill>
        <p:spPr>
          <a:xfrm>
            <a:off x="251520" y="915566"/>
            <a:ext cx="5042025" cy="324311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1228597" y="1843380"/>
            <a:ext cx="5043600" cy="2967527"/>
          </a:xfrm>
          <a:prstGeom prst="rect">
            <a:avLst/>
          </a:prstGeom>
          <a:effectLst>
            <a:outerShdw blurRad="63500" sx="102000" sy="102000" algn="ctr" rotWithShape="0">
              <a:prstClr val="black">
                <a:alpha val="40000"/>
              </a:prstClr>
            </a:outerShdw>
          </a:effectLst>
        </p:spPr>
      </p:pic>
      <p:grpSp>
        <p:nvGrpSpPr>
          <p:cNvPr id="4" name="Group 3"/>
          <p:cNvGrpSpPr/>
          <p:nvPr/>
        </p:nvGrpSpPr>
        <p:grpSpPr>
          <a:xfrm>
            <a:off x="6372200" y="647799"/>
            <a:ext cx="2448272" cy="4156199"/>
            <a:chOff x="6228184" y="255076"/>
            <a:chExt cx="2683681" cy="4555831"/>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2412" r="10864"/>
            <a:stretch>
              <a:fillRect/>
            </a:stretch>
          </p:blipFill>
          <p:spPr>
            <a:xfrm>
              <a:off x="6228184" y="2641600"/>
              <a:ext cx="2450274" cy="21693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876" y="255076"/>
              <a:ext cx="2615989" cy="231667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2263" y="195263"/>
            <a:ext cx="5041900" cy="576262"/>
          </a:xfrm>
        </p:spPr>
        <p:txBody>
          <a:bodyPr>
            <a:normAutofit lnSpcReduction="10000"/>
          </a:bodyPr>
          <a:lstStyle/>
          <a:p>
            <a:r>
              <a:rPr lang="en-GB" dirty="0"/>
              <a:t>Estado del </a:t>
            </a:r>
            <a:r>
              <a:rPr lang="en-GB" dirty="0" err="1"/>
              <a:t>a</a:t>
            </a:r>
            <a:r>
              <a:rPr lang="en-GB" dirty="0" err="1">
                <a:latin typeface="Gotham Black" pitchFamily="50" charset="0"/>
              </a:rPr>
              <a:t>r</a:t>
            </a:r>
            <a:r>
              <a:rPr lang="en-GB" dirty="0" err="1"/>
              <a:t>te</a:t>
            </a:r>
            <a:endParaRPr lang="en-GB" dirty="0"/>
          </a:p>
        </p:txBody>
      </p:sp>
      <p:grpSp>
        <p:nvGrpSpPr>
          <p:cNvPr id="12" name="Group 11">
            <a:extLst>
              <a:ext uri="{FF2B5EF4-FFF2-40B4-BE49-F238E27FC236}">
                <a16:creationId xmlns:a16="http://schemas.microsoft.com/office/drawing/2014/main" id="{3BBD8664-9C5D-444C-9EE1-A77A90305E41}"/>
              </a:ext>
            </a:extLst>
          </p:cNvPr>
          <p:cNvGrpSpPr/>
          <p:nvPr/>
        </p:nvGrpSpPr>
        <p:grpSpPr>
          <a:xfrm>
            <a:off x="826334" y="1347613"/>
            <a:ext cx="7491333" cy="2808313"/>
            <a:chOff x="467544" y="1347613"/>
            <a:chExt cx="7491333" cy="2808313"/>
          </a:xfrm>
        </p:grpSpPr>
        <p:pic>
          <p:nvPicPr>
            <p:cNvPr id="6" name="Picture 5">
              <a:extLst>
                <a:ext uri="{FF2B5EF4-FFF2-40B4-BE49-F238E27FC236}">
                  <a16:creationId xmlns:a16="http://schemas.microsoft.com/office/drawing/2014/main" id="{83981D4C-32BF-4119-ACAB-7BBE1035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572" y="1347613"/>
              <a:ext cx="2736305" cy="2736305"/>
            </a:xfrm>
            <a:prstGeom prst="rect">
              <a:avLst/>
            </a:prstGeom>
          </p:spPr>
        </p:pic>
        <p:grpSp>
          <p:nvGrpSpPr>
            <p:cNvPr id="11" name="Group 10">
              <a:extLst>
                <a:ext uri="{FF2B5EF4-FFF2-40B4-BE49-F238E27FC236}">
                  <a16:creationId xmlns:a16="http://schemas.microsoft.com/office/drawing/2014/main" id="{DB727A0F-C763-48CD-B8AB-C37B7B3D356C}"/>
                </a:ext>
              </a:extLst>
            </p:cNvPr>
            <p:cNvGrpSpPr/>
            <p:nvPr/>
          </p:nvGrpSpPr>
          <p:grpSpPr>
            <a:xfrm>
              <a:off x="467544" y="1419622"/>
              <a:ext cx="3888432" cy="2736304"/>
              <a:chOff x="467544" y="1419622"/>
              <a:chExt cx="3888432" cy="2736304"/>
            </a:xfrm>
          </p:grpSpPr>
          <p:pic>
            <p:nvPicPr>
              <p:cNvPr id="4" name="Picture 3">
                <a:extLst>
                  <a:ext uri="{FF2B5EF4-FFF2-40B4-BE49-F238E27FC236}">
                    <a16:creationId xmlns:a16="http://schemas.microsoft.com/office/drawing/2014/main" id="{8D07A91B-22AF-4311-B6C1-0D7B71B0C05D}"/>
                  </a:ext>
                </a:extLst>
              </p:cNvPr>
              <p:cNvPicPr>
                <a:picLocks noChangeAspect="1"/>
              </p:cNvPicPr>
              <p:nvPr/>
            </p:nvPicPr>
            <p:blipFill rotWithShape="1">
              <a:blip r:embed="rId4">
                <a:extLst>
                  <a:ext uri="{28A0092B-C50C-407E-A947-70E740481C1C}">
                    <a14:useLocalDpi xmlns:a14="http://schemas.microsoft.com/office/drawing/2010/main" val="0"/>
                  </a:ext>
                </a:extLst>
              </a:blip>
              <a:srcRect l="24317" b="38710"/>
              <a:stretch/>
            </p:blipFill>
            <p:spPr>
              <a:xfrm>
                <a:off x="467544" y="1419622"/>
                <a:ext cx="3818925" cy="2736304"/>
              </a:xfrm>
              <a:prstGeom prst="rect">
                <a:avLst/>
              </a:prstGeom>
            </p:spPr>
          </p:pic>
          <p:sp>
            <p:nvSpPr>
              <p:cNvPr id="10" name="Rectangle 9">
                <a:extLst>
                  <a:ext uri="{FF2B5EF4-FFF2-40B4-BE49-F238E27FC236}">
                    <a16:creationId xmlns:a16="http://schemas.microsoft.com/office/drawing/2014/main" id="{AFC515F6-9DDA-40DF-AC35-7DCAE673CCE2}"/>
                  </a:ext>
                </a:extLst>
              </p:cNvPr>
              <p:cNvSpPr/>
              <p:nvPr/>
            </p:nvSpPr>
            <p:spPr>
              <a:xfrm>
                <a:off x="2699792" y="1714500"/>
                <a:ext cx="1368152"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AD24DE-03A2-4940-A3B0-A23CF3A3E784}"/>
                  </a:ext>
                </a:extLst>
              </p:cNvPr>
              <p:cNvSpPr txBox="1"/>
              <p:nvPr/>
            </p:nvSpPr>
            <p:spPr>
              <a:xfrm>
                <a:off x="2771800" y="1698362"/>
                <a:ext cx="1584176" cy="369332"/>
              </a:xfrm>
              <a:prstGeom prst="rect">
                <a:avLst/>
              </a:prstGeom>
              <a:noFill/>
            </p:spPr>
            <p:txBody>
              <a:bodyPr wrap="square" rtlCol="0">
                <a:spAutoFit/>
              </a:bodyPr>
              <a:lstStyle/>
              <a:p>
                <a:r>
                  <a:rPr lang="en-US" dirty="0">
                    <a:latin typeface="Gotham Medium" panose="02000604030000020004" pitchFamily="50" charset="0"/>
                  </a:rPr>
                  <a:t>Hadley Cell</a:t>
                </a: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2263" y="195263"/>
            <a:ext cx="5041900" cy="576262"/>
          </a:xfrm>
        </p:spPr>
        <p:txBody>
          <a:bodyPr>
            <a:normAutofit lnSpcReduction="10000"/>
          </a:bodyPr>
          <a:lstStyle/>
          <a:p>
            <a:r>
              <a:rPr lang="en-GB" dirty="0"/>
              <a:t>Estado del </a:t>
            </a:r>
            <a:r>
              <a:rPr lang="en-GB" dirty="0" err="1"/>
              <a:t>a</a:t>
            </a:r>
            <a:r>
              <a:rPr lang="en-GB" dirty="0" err="1">
                <a:latin typeface="Gotham Black" pitchFamily="50" charset="0"/>
              </a:rPr>
              <a:t>r</a:t>
            </a:r>
            <a:r>
              <a:rPr lang="en-GB" dirty="0" err="1"/>
              <a:t>te</a:t>
            </a:r>
            <a:endParaRPr lang="en-GB" dirty="0"/>
          </a:p>
        </p:txBody>
      </p:sp>
      <p:pic>
        <p:nvPicPr>
          <p:cNvPr id="14" name="Picture 13">
            <a:extLst>
              <a:ext uri="{FF2B5EF4-FFF2-40B4-BE49-F238E27FC236}">
                <a16:creationId xmlns:a16="http://schemas.microsoft.com/office/drawing/2014/main" id="{C31CD084-BA4F-43D7-BBA0-BA098AA2E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1031826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otham Black"/>
        <a:ea typeface=""/>
        <a:cs typeface=""/>
      </a:majorFont>
      <a:minorFont>
        <a:latin typeface="Gotha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1088</TotalTime>
  <Words>2856</Words>
  <Application>Microsoft Office PowerPoint</Application>
  <PresentationFormat>On-screen Show (16:9)</PresentationFormat>
  <Paragraphs>179</Paragraphs>
  <Slides>34</Slides>
  <Notes>34</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 Black</vt:lpstr>
      <vt:lpstr>Calibri</vt:lpstr>
      <vt:lpstr>Fira Code</vt:lpstr>
      <vt:lpstr>Font Awesome 5 Brands Regular</vt:lpstr>
      <vt:lpstr>Font Awesome 5 Free Solid</vt:lpstr>
      <vt:lpstr>Gotham Black</vt:lpstr>
      <vt:lpstr>Gotham Bold</vt:lpstr>
      <vt:lpstr>Gotham Book</vt:lpstr>
      <vt:lpstr>Gotham Medium</vt:lpstr>
      <vt:lpstr>Office Theme</vt:lpstr>
      <vt:lpstr>metR  Visualización y manejo de datos meteorológicos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 Campitelli</cp:lastModifiedBy>
  <cp:revision>605</cp:revision>
  <dcterms:created xsi:type="dcterms:W3CDTF">2018-08-25T17:03:04Z</dcterms:created>
  <dcterms:modified xsi:type="dcterms:W3CDTF">2018-09-01T23:16:15Z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